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331" r:id="rId3"/>
    <p:sldId id="310" r:id="rId4"/>
    <p:sldId id="355" r:id="rId5"/>
    <p:sldId id="356" r:id="rId6"/>
    <p:sldId id="357" r:id="rId7"/>
    <p:sldId id="358" r:id="rId8"/>
    <p:sldId id="359" r:id="rId9"/>
    <p:sldId id="361" r:id="rId10"/>
    <p:sldId id="372" r:id="rId11"/>
    <p:sldId id="373" r:id="rId12"/>
    <p:sldId id="360" r:id="rId13"/>
    <p:sldId id="374" r:id="rId14"/>
    <p:sldId id="375" r:id="rId15"/>
    <p:sldId id="362" r:id="rId16"/>
    <p:sldId id="376" r:id="rId17"/>
    <p:sldId id="377" r:id="rId18"/>
    <p:sldId id="363" r:id="rId19"/>
    <p:sldId id="378" r:id="rId20"/>
    <p:sldId id="379" r:id="rId21"/>
    <p:sldId id="365" r:id="rId22"/>
    <p:sldId id="366" r:id="rId23"/>
    <p:sldId id="368" r:id="rId24"/>
    <p:sldId id="369" r:id="rId25"/>
    <p:sldId id="370" r:id="rId26"/>
    <p:sldId id="371" r:id="rId27"/>
    <p:sldId id="35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0"/>
    <p:restoredTop sz="54566"/>
  </p:normalViewPr>
  <p:slideViewPr>
    <p:cSldViewPr snapToGrid="0" snapToObjects="1">
      <p:cViewPr varScale="1">
        <p:scale>
          <a:sx n="99" d="100"/>
          <a:sy n="99" d="100"/>
        </p:scale>
        <p:origin x="1624" y="1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E0EF4-8D5D-EF70-80A3-C50F6F99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E24D1-0C3A-5793-1D01-61AB230B4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27452-80AE-AA07-EC8D-202B91630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signals from mechanoreceptors enter the </a:t>
            </a:r>
            <a:r>
              <a:rPr lang="en-US" b="1" dirty="0"/>
              <a:t>spinal cord</a:t>
            </a:r>
            <a:r>
              <a:rPr lang="en-US" dirty="0"/>
              <a:t> through the dorsal roots, </a:t>
            </a:r>
          </a:p>
          <a:p>
            <a:r>
              <a:rPr lang="en-US" dirty="0"/>
              <a:t>	where they maintain the spatial arrangement of the body surface.</a:t>
            </a:r>
          </a:p>
          <a:p>
            <a:r>
              <a:rPr lang="en-US" dirty="0"/>
              <a:t>This organization continues through the </a:t>
            </a:r>
            <a:r>
              <a:rPr lang="en-US" b="1" dirty="0"/>
              <a:t>brainstem</a:t>
            </a:r>
            <a:r>
              <a:rPr lang="en-US" dirty="0"/>
              <a:t>, forming </a:t>
            </a:r>
            <a:r>
              <a:rPr lang="en-US" b="1" dirty="0"/>
              <a:t>somatotopic maps</a:t>
            </a:r>
          </a:p>
          <a:p>
            <a:r>
              <a:rPr lang="en-US" b="1" dirty="0"/>
              <a:t>	</a:t>
            </a:r>
            <a:r>
              <a:rPr lang="en-US" dirty="0"/>
              <a:t>—ordered neural representations in which neighboring skin areas are represented by neighboring neurons.</a:t>
            </a:r>
          </a:p>
          <a:p>
            <a:endParaRPr lang="en-US" dirty="0"/>
          </a:p>
          <a:p>
            <a:r>
              <a:rPr lang="en-US" dirty="0"/>
              <a:t>This mapping preserves the body’s geometry within the nervous system.</a:t>
            </a:r>
          </a:p>
          <a:p>
            <a:r>
              <a:rPr lang="en-US" dirty="0"/>
              <a:t>It allows touch to be localized, so the organism knows </a:t>
            </a:r>
            <a:r>
              <a:rPr lang="en-US" i="1" dirty="0"/>
              <a:t>where</a:t>
            </a:r>
            <a:r>
              <a:rPr lang="en-US" dirty="0"/>
              <a:t> on the body the stimulus occurred.</a:t>
            </a:r>
          </a:p>
          <a:p>
            <a:r>
              <a:rPr lang="en-US" dirty="0"/>
              <a:t>Groups of neurons respond to combinations of nearby stimuli, </a:t>
            </a:r>
          </a:p>
          <a:p>
            <a:r>
              <a:rPr lang="en-US" dirty="0"/>
              <a:t>	forming the first </a:t>
            </a:r>
            <a:r>
              <a:rPr lang="en-US" b="1" dirty="0"/>
              <a:t>local feature detectors</a:t>
            </a:r>
            <a:r>
              <a:rPr lang="en-US" dirty="0"/>
              <a:t> for shape, motion, or texture.</a:t>
            </a:r>
          </a:p>
          <a:p>
            <a:endParaRPr lang="en-US" dirty="0"/>
          </a:p>
          <a:p>
            <a:r>
              <a:rPr lang="en-US" dirty="0"/>
              <a:t>These somatotopic maps are found in all vertebrates</a:t>
            </a:r>
          </a:p>
          <a:p>
            <a:r>
              <a:rPr lang="en-US" dirty="0"/>
              <a:t>	—from fish to mammals.</a:t>
            </a:r>
          </a:p>
          <a:p>
            <a:r>
              <a:rPr lang="en-US" dirty="0"/>
              <a:t>In fish and amphibians, they already guide precise reflexes and orientation behaviors.</a:t>
            </a:r>
          </a:p>
          <a:p>
            <a:r>
              <a:rPr lang="en-US" dirty="0"/>
              <a:t>In later vertebrates, these same maps were extended and duplicated in higher regions, </a:t>
            </a:r>
          </a:p>
          <a:p>
            <a:r>
              <a:rPr lang="en-US" dirty="0"/>
              <a:t>	but their basic organization never changed.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6A38-756D-F9EB-89C8-DD3CC0B4B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5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FB660-DC9F-43D3-99C9-160DDEC88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2B395-C19D-5256-84FD-0023C2873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E8CCF-884C-71B6-4103-AAD6A3387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earliest vertebrates, touch information mainly served to drive </a:t>
            </a:r>
            <a:r>
              <a:rPr lang="en-US" b="1" dirty="0"/>
              <a:t>reflexes</a:t>
            </a:r>
          </a:p>
          <a:p>
            <a:r>
              <a:rPr lang="en-US" b="1" dirty="0"/>
              <a:t>	</a:t>
            </a:r>
            <a:r>
              <a:rPr lang="en-US" dirty="0"/>
              <a:t>—automatic withdrawal or orientation movements.</a:t>
            </a:r>
          </a:p>
          <a:p>
            <a:r>
              <a:rPr lang="en-US" dirty="0"/>
              <a:t>These pathways connected directly from the skin to the </a:t>
            </a:r>
            <a:r>
              <a:rPr lang="en-US" b="1" dirty="0"/>
              <a:t>spinal cord</a:t>
            </a:r>
            <a:r>
              <a:rPr lang="en-US" dirty="0"/>
              <a:t> and </a:t>
            </a:r>
            <a:r>
              <a:rPr lang="en-US" b="1" dirty="0"/>
              <a:t>brainstem</a:t>
            </a:r>
            <a:r>
              <a:rPr lang="en-US" dirty="0"/>
              <a:t>, </a:t>
            </a:r>
          </a:p>
          <a:p>
            <a:r>
              <a:rPr lang="en-US" dirty="0"/>
              <a:t>	allowing fast reactions without higher processing.</a:t>
            </a:r>
          </a:p>
          <a:p>
            <a:endParaRPr lang="en-US" dirty="0"/>
          </a:p>
          <a:p>
            <a:r>
              <a:rPr lang="en-US" dirty="0"/>
              <a:t>As vertebrate brains became more complex, </a:t>
            </a:r>
          </a:p>
          <a:p>
            <a:r>
              <a:rPr lang="en-US" dirty="0"/>
              <a:t>	this same somatosensory input began to reach the </a:t>
            </a:r>
            <a:r>
              <a:rPr lang="en-US" b="1" dirty="0"/>
              <a:t>midbrain tectum</a:t>
            </a:r>
            <a:r>
              <a:rPr lang="en-US" dirty="0"/>
              <a:t>, </a:t>
            </a:r>
          </a:p>
          <a:p>
            <a:r>
              <a:rPr lang="en-US" dirty="0"/>
              <a:t>	where it could be integrated with vision and hearing to guide coordinated movement.</a:t>
            </a:r>
          </a:p>
          <a:p>
            <a:r>
              <a:rPr lang="en-US" dirty="0"/>
              <a:t>Here, the first cross-modal maps of space began to appear, </a:t>
            </a:r>
          </a:p>
          <a:p>
            <a:r>
              <a:rPr lang="en-US" dirty="0"/>
              <a:t>	allowing animals to align touch, sight, and sound in a shared frame of reference.</a:t>
            </a:r>
          </a:p>
          <a:p>
            <a:endParaRPr lang="en-US" dirty="0"/>
          </a:p>
          <a:p>
            <a:r>
              <a:rPr lang="en-US" dirty="0"/>
              <a:t>A further evolutionary step brought these signals into the </a:t>
            </a:r>
            <a:r>
              <a:rPr lang="en-US" b="1" dirty="0"/>
              <a:t>pallium</a:t>
            </a:r>
          </a:p>
          <a:p>
            <a:r>
              <a:rPr lang="en-US" b="1" dirty="0"/>
              <a:t>	</a:t>
            </a:r>
            <a:r>
              <a:rPr lang="en-US" dirty="0"/>
              <a:t>—the primitive forebrain structure that would later give rise to the mammalian </a:t>
            </a:r>
            <a:r>
              <a:rPr lang="en-US" b="1" dirty="0"/>
              <a:t>cerebral cortex</a:t>
            </a:r>
            <a:r>
              <a:rPr lang="en-US" dirty="0"/>
              <a:t>.</a:t>
            </a:r>
          </a:p>
          <a:p>
            <a:r>
              <a:rPr lang="en-US" dirty="0"/>
              <a:t>In fish, amphibians, and early reptiles, the pallium could already combine touch signals over time and space, </a:t>
            </a:r>
          </a:p>
          <a:p>
            <a:r>
              <a:rPr lang="en-US" dirty="0"/>
              <a:t>	turning simple contact sensations into structured perceptions of shape, texture, or movement.</a:t>
            </a:r>
          </a:p>
          <a:p>
            <a:endParaRPr lang="en-US" dirty="0"/>
          </a:p>
          <a:p>
            <a:r>
              <a:rPr lang="en-US" dirty="0"/>
              <a:t>Students may recognize the modern </a:t>
            </a:r>
            <a:r>
              <a:rPr lang="en-US" b="1" dirty="0"/>
              <a:t>somatosensory cortex</a:t>
            </a:r>
            <a:r>
              <a:rPr lang="en-US" dirty="0"/>
              <a:t> diagram </a:t>
            </a:r>
          </a:p>
          <a:p>
            <a:r>
              <a:rPr lang="en-US" dirty="0"/>
              <a:t>	that shows the body mapped across the surface of the human brain.</a:t>
            </a:r>
          </a:p>
          <a:p>
            <a:r>
              <a:rPr lang="en-US" dirty="0"/>
              <a:t>That familiar “body map” doesn’t exist yet at this stage—but its </a:t>
            </a:r>
            <a:r>
              <a:rPr lang="en-US" i="1" dirty="0"/>
              <a:t>blueprint does</a:t>
            </a:r>
            <a:r>
              <a:rPr lang="en-US" dirty="0"/>
              <a:t>.</a:t>
            </a:r>
          </a:p>
          <a:p>
            <a:r>
              <a:rPr lang="en-US" dirty="0"/>
              <a:t>The spatial and patterned organization that later became the cortical homunculus </a:t>
            </a:r>
          </a:p>
          <a:p>
            <a:r>
              <a:rPr lang="en-US" dirty="0"/>
              <a:t>	is already present in these early vertebrate systems, </a:t>
            </a:r>
          </a:p>
          <a:p>
            <a:r>
              <a:rPr lang="en-US" dirty="0"/>
              <a:t>	just implemented in simpler, more compact circuitry.</a:t>
            </a:r>
          </a:p>
          <a:p>
            <a:endParaRPr lang="en-US" dirty="0"/>
          </a:p>
          <a:p>
            <a:r>
              <a:rPr lang="en-US" dirty="0"/>
              <a:t>By the time true neocortex evolved, evolution didn’t need to invent a new function	</a:t>
            </a:r>
          </a:p>
          <a:p>
            <a:r>
              <a:rPr lang="en-US" dirty="0"/>
              <a:t>	—only to expand and refine one that had been in place for hundreds of millions of years.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F8056-5A65-B4C8-7D10-DF8AC3AA4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5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3045-FEFA-2B6D-4872-3D17B646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68297-CA38-34C0-DB37-8E2F0B863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D0E9A-967E-FCF4-6096-95A88DBBD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Smell and taste are the </a:t>
            </a:r>
            <a:r>
              <a:rPr lang="en-US" b="1" dirty="0"/>
              <a:t>earliest sensory systems in evolution</a:t>
            </a:r>
            <a:r>
              <a:rPr lang="en-US" dirty="0"/>
              <a:t>, tracing back even before the origin of vertebrates.</a:t>
            </a:r>
          </a:p>
          <a:p>
            <a:r>
              <a:rPr lang="en-US" dirty="0"/>
              <a:t>Their common foundation is </a:t>
            </a:r>
            <a:r>
              <a:rPr lang="en-US" b="1" dirty="0" err="1"/>
              <a:t>chemosensation</a:t>
            </a:r>
            <a:r>
              <a:rPr lang="en-US" dirty="0"/>
              <a:t>—the ability to detect and respond to specific molecules in the environment.</a:t>
            </a:r>
          </a:p>
          <a:p>
            <a:r>
              <a:rPr lang="en-US" dirty="0"/>
              <a:t>In vertebrates, this is achieved by specialized receptor cells that translate chemical information into neural signals.</a:t>
            </a:r>
          </a:p>
          <a:p>
            <a:endParaRPr lang="en-US" dirty="0"/>
          </a:p>
          <a:p>
            <a:r>
              <a:rPr lang="en-US" dirty="0"/>
              <a:t>Each olfactory or gustatory receptor cell contains </a:t>
            </a:r>
            <a:r>
              <a:rPr lang="en-US" b="1" dirty="0"/>
              <a:t>receptor proteins</a:t>
            </a:r>
            <a:r>
              <a:rPr lang="en-US" dirty="0"/>
              <a:t> that change shape when they bind to certain molecules.</a:t>
            </a:r>
          </a:p>
          <a:p>
            <a:r>
              <a:rPr lang="en-US" dirty="0"/>
              <a:t>That binding activates internal chemical cascades, opening ion channels and producing an electrical signal.</a:t>
            </a:r>
          </a:p>
          <a:p>
            <a:r>
              <a:rPr lang="en-US" dirty="0"/>
              <a:t>In this way, a physical event in the world—a molecule contacting a receptor—is converted into a neural impulse.</a:t>
            </a:r>
          </a:p>
          <a:p>
            <a:endParaRPr lang="en-US" dirty="0"/>
          </a:p>
          <a:p>
            <a:r>
              <a:rPr lang="en-US" dirty="0"/>
              <a:t>Different receptor types respond to overlapping sets of molecules.</a:t>
            </a:r>
          </a:p>
          <a:p>
            <a:r>
              <a:rPr lang="en-US" dirty="0"/>
              <a:t>Each molecule activates a unique combination of receptors, producing a </a:t>
            </a:r>
            <a:r>
              <a:rPr lang="en-US" b="1" dirty="0"/>
              <a:t>combinatorial code</a:t>
            </a:r>
            <a:r>
              <a:rPr lang="en-US" dirty="0"/>
              <a:t>.</a:t>
            </a:r>
          </a:p>
          <a:p>
            <a:r>
              <a:rPr lang="en-US" dirty="0"/>
              <a:t>This means the brain doesn’t have a “one receptor per smell” system, but a pattern-based one</a:t>
            </a:r>
          </a:p>
          <a:p>
            <a:r>
              <a:rPr lang="en-US" dirty="0"/>
              <a:t>	—able to represent thousands of odors and flavors with a limited number of receptor types.</a:t>
            </a:r>
          </a:p>
          <a:p>
            <a:endParaRPr lang="en-US" dirty="0"/>
          </a:p>
          <a:p>
            <a:r>
              <a:rPr lang="en-US" dirty="0"/>
              <a:t>This molecular pattern recognition is </a:t>
            </a:r>
            <a:r>
              <a:rPr lang="en-US" b="1" dirty="0"/>
              <a:t>deeply conserved</a:t>
            </a:r>
            <a:r>
              <a:rPr lang="en-US" dirty="0"/>
              <a:t>: the same logic is found across all vertebrates, </a:t>
            </a:r>
          </a:p>
          <a:p>
            <a:r>
              <a:rPr lang="en-US" dirty="0"/>
              <a:t>	and even in many invertebrates.</a:t>
            </a:r>
          </a:p>
          <a:p>
            <a:r>
              <a:rPr lang="en-US" dirty="0"/>
              <a:t>It is the biological origin of the idea that patterns—not single detectors—encode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225B-2D74-94B3-5AF4-EE951C57C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4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6BAAA-10CE-964A-3243-4C8B6BE5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41F8A-0485-DF32-4AC6-10F5B1C87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39E53-70BF-9660-65E3-40ED7AA63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transduced, chemical signals are sent from receptor cells to the </a:t>
            </a:r>
            <a:r>
              <a:rPr lang="en-US" b="1" dirty="0"/>
              <a:t>olfactory bulb</a:t>
            </a:r>
            <a:r>
              <a:rPr lang="en-US" dirty="0"/>
              <a:t> (for smell) </a:t>
            </a:r>
          </a:p>
          <a:p>
            <a:r>
              <a:rPr lang="en-US" dirty="0"/>
              <a:t>	or to </a:t>
            </a:r>
            <a:r>
              <a:rPr lang="en-US" b="1" dirty="0"/>
              <a:t>cranial nerve nuclei</a:t>
            </a:r>
            <a:r>
              <a:rPr lang="en-US" dirty="0"/>
              <a:t> in the brainstem (for taste).</a:t>
            </a:r>
          </a:p>
          <a:p>
            <a:r>
              <a:rPr lang="en-US" dirty="0"/>
              <a:t>In the olfactory bulb, neurons from receptor cells expressing the same receptor type </a:t>
            </a:r>
          </a:p>
          <a:p>
            <a:r>
              <a:rPr lang="en-US" dirty="0"/>
              <a:t>	project to the same cluster of neurons called a </a:t>
            </a:r>
            <a:r>
              <a:rPr lang="en-US" b="1" dirty="0"/>
              <a:t>glomerulus</a:t>
            </a:r>
            <a:r>
              <a:rPr lang="en-US" dirty="0"/>
              <a:t>.</a:t>
            </a:r>
          </a:p>
          <a:p>
            <a:r>
              <a:rPr lang="en-US" dirty="0"/>
              <a:t>This creates an orderly map of chemical space</a:t>
            </a:r>
          </a:p>
          <a:p>
            <a:r>
              <a:rPr lang="en-US" dirty="0"/>
              <a:t>	—similar in spirit to how the retina maps visual space or the skin maps touch.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</a:t>
            </a:r>
            <a:r>
              <a:rPr lang="en-US" b="1" dirty="0"/>
              <a:t>glomerular maps</a:t>
            </a:r>
            <a:r>
              <a:rPr lang="en-US" dirty="0"/>
              <a:t> preserve relationships among molecular features, </a:t>
            </a:r>
          </a:p>
          <a:p>
            <a:r>
              <a:rPr lang="en-US" dirty="0"/>
              <a:t>	such that similar smells activate overlapping regions and dissimilar smells activate distinct ones.</a:t>
            </a:r>
          </a:p>
          <a:p>
            <a:r>
              <a:rPr lang="en-US" dirty="0"/>
              <a:t>In other words, the olfactory bulb encodes chemical similarity as </a:t>
            </a:r>
            <a:r>
              <a:rPr lang="en-US" b="1" dirty="0"/>
              <a:t>spatial proximity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taste, a comparable form of organization emerges: receptor cells for sweet, </a:t>
            </a:r>
          </a:p>
          <a:p>
            <a:r>
              <a:rPr lang="en-US" dirty="0"/>
              <a:t>	salty, sour, bitter, and umami project to distinct regions of the brainstem, </a:t>
            </a:r>
          </a:p>
          <a:p>
            <a:r>
              <a:rPr lang="en-US" dirty="0"/>
              <a:t>	where their signals remain partly segregated before being combined.</a:t>
            </a:r>
          </a:p>
          <a:p>
            <a:r>
              <a:rPr lang="en-US" dirty="0"/>
              <a:t>Both systems use population codes to represent mixtures and combinations, rather than single-feature signals.</a:t>
            </a:r>
          </a:p>
          <a:p>
            <a:endParaRPr lang="en-US" dirty="0"/>
          </a:p>
          <a:p>
            <a:r>
              <a:rPr lang="en-US" dirty="0"/>
              <a:t>This organizational logic—pattern-based representation and spatial mapping of features</a:t>
            </a:r>
          </a:p>
          <a:p>
            <a:r>
              <a:rPr lang="en-US" dirty="0"/>
              <a:t>	—appears in all vertebrates, from fish to mammals.</a:t>
            </a:r>
          </a:p>
          <a:p>
            <a:r>
              <a:rPr lang="en-US" dirty="0"/>
              <a:t>It shows that even the earliest sensory systems used distributed codes </a:t>
            </a:r>
          </a:p>
          <a:p>
            <a:r>
              <a:rPr lang="en-US" dirty="0"/>
              <a:t>	and structured mappings to make sense of the chemical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92F4-0236-EE0A-F8AD-7A0E9BF2A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60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64FF-0C66-2D54-8F29-3B1E6E45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D275B-9E5A-DDCE-7140-73CC21A4B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3BD6B-21E5-42EA-A8D8-C5D4E670C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early vertebrates, the outputs of smell and taste systems </a:t>
            </a:r>
          </a:p>
          <a:p>
            <a:r>
              <a:rPr lang="en-US" dirty="0"/>
              <a:t>	projected to regions of the </a:t>
            </a:r>
            <a:r>
              <a:rPr lang="en-US" b="1" dirty="0"/>
              <a:t>forebrain pallium</a:t>
            </a:r>
            <a:r>
              <a:rPr lang="en-US" dirty="0"/>
              <a:t> and to the </a:t>
            </a:r>
            <a:r>
              <a:rPr lang="en-US" b="1" dirty="0"/>
              <a:t>limbic forebrain</a:t>
            </a:r>
            <a:r>
              <a:rPr lang="en-US" dirty="0"/>
              <a:t>, </a:t>
            </a:r>
          </a:p>
          <a:p>
            <a:r>
              <a:rPr lang="en-US" dirty="0"/>
              <a:t>	including structures homologous to the modern </a:t>
            </a:r>
            <a:r>
              <a:rPr lang="en-US" b="1" dirty="0"/>
              <a:t>amygdala</a:t>
            </a:r>
            <a:r>
              <a:rPr lang="en-US" dirty="0"/>
              <a:t> and </a:t>
            </a:r>
            <a:r>
              <a:rPr lang="en-US" b="1" dirty="0"/>
              <a:t>hippocampal formation</a:t>
            </a:r>
            <a:r>
              <a:rPr lang="en-US" dirty="0"/>
              <a:t>.</a:t>
            </a:r>
          </a:p>
          <a:p>
            <a:r>
              <a:rPr lang="en-US" dirty="0"/>
              <a:t>These regions linked chemosensory patterns with internal states like hunger, fear, or reproduction.</a:t>
            </a:r>
          </a:p>
          <a:p>
            <a:endParaRPr lang="en-US" dirty="0"/>
          </a:p>
          <a:p>
            <a:r>
              <a:rPr lang="en-US" dirty="0"/>
              <a:t>For smell, signals from the olfactory bulb reached the </a:t>
            </a:r>
            <a:r>
              <a:rPr lang="en-US" b="1" dirty="0"/>
              <a:t>olfactory pallium</a:t>
            </a:r>
            <a:r>
              <a:rPr lang="en-US" dirty="0"/>
              <a:t>, </a:t>
            </a:r>
          </a:p>
          <a:p>
            <a:r>
              <a:rPr lang="en-US" dirty="0"/>
              <a:t>	the direct evolutionary precursor to the mammalian </a:t>
            </a:r>
            <a:r>
              <a:rPr lang="en-US" b="1" dirty="0"/>
              <a:t>piriform cortex</a:t>
            </a:r>
            <a:r>
              <a:rPr lang="en-US" dirty="0"/>
              <a:t>.</a:t>
            </a:r>
          </a:p>
          <a:p>
            <a:r>
              <a:rPr lang="en-US" dirty="0"/>
              <a:t>This region allowed combinations of odor features to be learned and recognized as meaningful objects</a:t>
            </a:r>
          </a:p>
          <a:p>
            <a:r>
              <a:rPr lang="en-US" dirty="0"/>
              <a:t>	—such as food sources, mates, or predators.</a:t>
            </a:r>
          </a:p>
          <a:p>
            <a:endParaRPr lang="en-US" dirty="0"/>
          </a:p>
          <a:p>
            <a:r>
              <a:rPr lang="en-US" dirty="0"/>
              <a:t>For taste, input from the brainstem was combined </a:t>
            </a:r>
          </a:p>
          <a:p>
            <a:r>
              <a:rPr lang="en-US" dirty="0"/>
              <a:t>	with information about the animal’s internal condition (e.g., nutrient levels, hormonal state).</a:t>
            </a:r>
          </a:p>
          <a:p>
            <a:r>
              <a:rPr lang="en-US" dirty="0"/>
              <a:t>This integration allowed taste to serve not only as a sensory signal but as a </a:t>
            </a:r>
            <a:r>
              <a:rPr lang="en-US" b="1" dirty="0"/>
              <a:t>regulatory one</a:t>
            </a:r>
            <a:r>
              <a:rPr lang="en-US" dirty="0"/>
              <a:t>, </a:t>
            </a:r>
          </a:p>
          <a:p>
            <a:r>
              <a:rPr lang="en-US" dirty="0"/>
              <a:t>	guiding feeding and avoidance behaviors.</a:t>
            </a:r>
          </a:p>
          <a:p>
            <a:endParaRPr lang="en-US" dirty="0"/>
          </a:p>
          <a:p>
            <a:r>
              <a:rPr lang="en-US" dirty="0"/>
              <a:t>These early forebrain circuits laid the groundwork for emotional and associative learning.</a:t>
            </a:r>
          </a:p>
          <a:p>
            <a:r>
              <a:rPr lang="en-US" dirty="0"/>
              <a:t>When a smell or taste became linked with a positive or negative outcome, </a:t>
            </a:r>
          </a:p>
          <a:p>
            <a:r>
              <a:rPr lang="en-US" dirty="0"/>
              <a:t>	that pattern was stored and later used to predict future value.</a:t>
            </a:r>
          </a:p>
          <a:p>
            <a:r>
              <a:rPr lang="en-US" dirty="0"/>
              <a:t>This is the ancient root of what later became </a:t>
            </a:r>
            <a:r>
              <a:rPr lang="en-US" b="1" dirty="0"/>
              <a:t>emotion</a:t>
            </a:r>
            <a:r>
              <a:rPr lang="en-US" dirty="0"/>
              <a:t> and </a:t>
            </a:r>
            <a:r>
              <a:rPr lang="en-US" b="1" dirty="0"/>
              <a:t>episodic memory</a:t>
            </a:r>
            <a:r>
              <a:rPr lang="en-US" dirty="0"/>
              <a:t> in higher vertebrates.</a:t>
            </a:r>
          </a:p>
          <a:p>
            <a:endParaRPr lang="en-US" dirty="0"/>
          </a:p>
          <a:p>
            <a:r>
              <a:rPr lang="en-US" dirty="0"/>
              <a:t>In short, the olfactory and gustatory systems did more than detect chemicals</a:t>
            </a:r>
          </a:p>
          <a:p>
            <a:r>
              <a:rPr lang="en-US" dirty="0"/>
              <a:t>	—they built the first bridges between sensory patterns, internal states, and learned significance.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7F223-CC25-EFE1-3AC3-E26F4BBD5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80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45C2-81CA-A377-0795-E3430D53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AC88B-ACA1-E944-54AE-9380C374E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CC558-E09B-9152-F03D-0987A8165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Vision begins with the </a:t>
            </a:r>
            <a:r>
              <a:rPr lang="en-US" b="1" dirty="0"/>
              <a:t>retina</a:t>
            </a:r>
            <a:r>
              <a:rPr lang="en-US" dirty="0"/>
              <a:t>, a thin sheet of neural tissue at the back of the eye</a:t>
            </a:r>
          </a:p>
          <a:p>
            <a:r>
              <a:rPr lang="en-US" dirty="0"/>
              <a:t>	that converts light into electrical signals.</a:t>
            </a:r>
          </a:p>
          <a:p>
            <a:r>
              <a:rPr lang="en-US" dirty="0"/>
              <a:t>This conversion is carried out by </a:t>
            </a:r>
            <a:r>
              <a:rPr lang="en-US" b="1" dirty="0"/>
              <a:t>photoreceptor cells</a:t>
            </a:r>
            <a:r>
              <a:rPr lang="en-US" dirty="0"/>
              <a:t>—</a:t>
            </a:r>
            <a:r>
              <a:rPr lang="en-US" b="1" dirty="0"/>
              <a:t>rods</a:t>
            </a:r>
            <a:r>
              <a:rPr lang="en-US" dirty="0"/>
              <a:t> and </a:t>
            </a:r>
            <a:r>
              <a:rPr lang="en-US" b="1" dirty="0"/>
              <a:t>cones</a:t>
            </a:r>
          </a:p>
          <a:p>
            <a:r>
              <a:rPr lang="en-US" b="1" dirty="0"/>
              <a:t>	</a:t>
            </a:r>
            <a:r>
              <a:rPr lang="en-US" dirty="0"/>
              <a:t>—which contain light-sensitive molecules called </a:t>
            </a:r>
            <a:r>
              <a:rPr lang="en-US" b="1" dirty="0"/>
              <a:t>opsins</a:t>
            </a:r>
            <a:r>
              <a:rPr lang="en-US" dirty="0"/>
              <a:t>.</a:t>
            </a:r>
          </a:p>
          <a:p>
            <a:r>
              <a:rPr lang="en-US" dirty="0"/>
              <a:t>When a photon of light strikes an opsin, it changes shape, </a:t>
            </a:r>
          </a:p>
          <a:p>
            <a:r>
              <a:rPr lang="en-US" dirty="0"/>
              <a:t>	triggering a cascade of chemical reactions that close ion channels in the membrane.</a:t>
            </a:r>
          </a:p>
          <a:p>
            <a:r>
              <a:rPr lang="en-US" dirty="0"/>
              <a:t>This change in current generates a signal that reflects local light intensity.</a:t>
            </a:r>
          </a:p>
          <a:p>
            <a:endParaRPr lang="en-US" dirty="0"/>
          </a:p>
          <a:p>
            <a:r>
              <a:rPr lang="en-US" dirty="0"/>
              <a:t>Rods are more sensitive and operate in dim light; cones respond in brighter conditions </a:t>
            </a:r>
          </a:p>
          <a:p>
            <a:r>
              <a:rPr lang="en-US" dirty="0"/>
              <a:t>	and to different wavelengths, enabling color discrimination.</a:t>
            </a:r>
          </a:p>
          <a:p>
            <a:r>
              <a:rPr lang="en-US" dirty="0"/>
              <a:t>Importantly, the retina preserves the </a:t>
            </a:r>
            <a:r>
              <a:rPr lang="en-US" b="1" dirty="0"/>
              <a:t>spatial layout</a:t>
            </a:r>
            <a:r>
              <a:rPr lang="en-US" dirty="0"/>
              <a:t> of light on the eye’s surface: </a:t>
            </a:r>
          </a:p>
          <a:p>
            <a:r>
              <a:rPr lang="en-US" dirty="0"/>
              <a:t>	each photoreceptor corresponds to a particular point in visual space.</a:t>
            </a:r>
          </a:p>
          <a:p>
            <a:r>
              <a:rPr lang="en-US" dirty="0"/>
              <a:t>This one-to-one correspondence creates a map of the external world on the surface of the retina.</a:t>
            </a:r>
          </a:p>
          <a:p>
            <a:endParaRPr lang="en-US" dirty="0"/>
          </a:p>
          <a:p>
            <a:r>
              <a:rPr lang="en-US" dirty="0"/>
              <a:t>This basic phototransduction mechanism—opsins responding to light, transforming photons into electrical activity</a:t>
            </a:r>
          </a:p>
          <a:p>
            <a:r>
              <a:rPr lang="en-US" dirty="0"/>
              <a:t>	—is present in </a:t>
            </a:r>
            <a:r>
              <a:rPr lang="en-US" b="1" dirty="0"/>
              <a:t>all vertebrates</a:t>
            </a:r>
            <a:r>
              <a:rPr lang="en-US" dirty="0"/>
              <a:t> and even in some early chordates.</a:t>
            </a:r>
          </a:p>
          <a:p>
            <a:r>
              <a:rPr lang="en-US" dirty="0"/>
              <a:t>It is one of the most ancient and conserved examples of neural information 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DBED-B87E-8A37-98AC-F434F6D08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49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2157-AC66-EAE2-020B-001B6773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1F58A-55FC-96D1-03F3-4B6E4A8D8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74216-981C-3F52-ABFB-53B05BF72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retina doesn’t simply send raw brightness values to the brain</a:t>
            </a:r>
          </a:p>
          <a:p>
            <a:r>
              <a:rPr lang="en-US" dirty="0"/>
              <a:t>	—it performs the first stage of </a:t>
            </a:r>
            <a:r>
              <a:rPr lang="en-US" b="1" dirty="0"/>
              <a:t>pattern recognition</a:t>
            </a:r>
            <a:r>
              <a:rPr lang="en-US" dirty="0"/>
              <a:t> itself.</a:t>
            </a:r>
          </a:p>
          <a:p>
            <a:r>
              <a:rPr lang="en-US" dirty="0"/>
              <a:t>Light signals from photoreceptors are processed through several layers of neurons: </a:t>
            </a:r>
          </a:p>
          <a:p>
            <a:r>
              <a:rPr lang="en-US" b="1" dirty="0"/>
              <a:t>	bipolar cells</a:t>
            </a:r>
            <a:r>
              <a:rPr lang="en-US" dirty="0"/>
              <a:t>, </a:t>
            </a:r>
            <a:r>
              <a:rPr lang="en-US" b="1" dirty="0"/>
              <a:t>horizontal cells</a:t>
            </a:r>
            <a:r>
              <a:rPr lang="en-US" dirty="0"/>
              <a:t>, </a:t>
            </a:r>
            <a:r>
              <a:rPr lang="en-US" b="1" dirty="0"/>
              <a:t>amacrine cells</a:t>
            </a:r>
            <a:r>
              <a:rPr lang="en-US" dirty="0"/>
              <a:t>, and </a:t>
            </a:r>
            <a:r>
              <a:rPr lang="en-US" b="1" dirty="0"/>
              <a:t>ganglion cells</a:t>
            </a:r>
            <a:r>
              <a:rPr lang="en-US" dirty="0"/>
              <a:t>.</a:t>
            </a:r>
          </a:p>
          <a:p>
            <a:r>
              <a:rPr lang="en-US" dirty="0"/>
              <a:t>The ganglion cells’ axons form the </a:t>
            </a:r>
            <a:r>
              <a:rPr lang="en-US" b="1" dirty="0"/>
              <a:t>optic nerve</a:t>
            </a:r>
            <a:r>
              <a:rPr lang="en-US" dirty="0"/>
              <a:t>, but before that signal leaves the eye, </a:t>
            </a:r>
          </a:p>
          <a:p>
            <a:r>
              <a:rPr lang="en-US" dirty="0"/>
              <a:t>	it has already been heavily transformed.</a:t>
            </a:r>
          </a:p>
          <a:p>
            <a:endParaRPr lang="en-US" dirty="0"/>
          </a:p>
          <a:p>
            <a:r>
              <a:rPr lang="en-US" dirty="0"/>
              <a:t>A key mechanism here is </a:t>
            </a:r>
            <a:r>
              <a:rPr lang="en-US" b="1" dirty="0"/>
              <a:t>lateral inhibition</a:t>
            </a:r>
            <a:r>
              <a:rPr lang="en-US" dirty="0"/>
              <a:t>.</a:t>
            </a:r>
          </a:p>
          <a:p>
            <a:r>
              <a:rPr lang="en-US" dirty="0"/>
              <a:t>Horizontal cells connect neighboring photoreceptors, allowing active regions to suppress their neighbors.</a:t>
            </a:r>
          </a:p>
          <a:p>
            <a:r>
              <a:rPr lang="en-US" dirty="0"/>
              <a:t>This sharpening of contrast emphasizes edges—places where light intensity changes abruptly.</a:t>
            </a:r>
          </a:p>
          <a:p>
            <a:r>
              <a:rPr lang="en-US" dirty="0"/>
              <a:t>As a result, uniform areas of brightness are de-emphasized, while boundaries and patterns are amplified.</a:t>
            </a:r>
          </a:p>
          <a:p>
            <a:endParaRPr lang="en-US" dirty="0"/>
          </a:p>
          <a:p>
            <a:r>
              <a:rPr lang="en-US" dirty="0"/>
              <a:t>This organization makes the retina functionally analogous to a </a:t>
            </a:r>
            <a:r>
              <a:rPr lang="en-US" b="1" dirty="0"/>
              <a:t>small neural network</a:t>
            </a:r>
            <a:r>
              <a:rPr lang="en-US" dirty="0"/>
              <a:t>.</a:t>
            </a:r>
          </a:p>
          <a:p>
            <a:r>
              <a:rPr lang="en-US" dirty="0"/>
              <a:t>It has layers, local connectivity, and feature detectors that extract structure from input.</a:t>
            </a:r>
          </a:p>
          <a:p>
            <a:r>
              <a:rPr lang="en-US" dirty="0"/>
              <a:t>In all vertebrates, this same architecture</a:t>
            </a:r>
          </a:p>
          <a:p>
            <a:r>
              <a:rPr lang="en-US" dirty="0"/>
              <a:t>	—feedforward and lateral connections performing spatial filtering</a:t>
            </a:r>
          </a:p>
          <a:p>
            <a:r>
              <a:rPr lang="en-US" dirty="0"/>
              <a:t>	—creates a primitive “edge map” of the world long before the signal reaches the brain.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9DE2-DE3D-024D-FF7E-8A96036E6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B05E8-F3D6-27E2-ABBC-C24C97DE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38CF-4443-2EB9-388C-6ED0D2214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11A1C-0852-117D-C966-CB0E779C9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retinal signals exit the eye, they project primarily to the </a:t>
            </a:r>
            <a:r>
              <a:rPr lang="en-US" b="1" dirty="0"/>
              <a:t>optic tectum</a:t>
            </a:r>
            <a:r>
              <a:rPr lang="en-US" dirty="0"/>
              <a:t> </a:t>
            </a:r>
          </a:p>
          <a:p>
            <a:r>
              <a:rPr lang="en-US" dirty="0"/>
              <a:t>	(known in mammals as the </a:t>
            </a:r>
            <a:r>
              <a:rPr lang="en-US" i="1" dirty="0"/>
              <a:t>superior colliculus</a:t>
            </a:r>
            <a:r>
              <a:rPr lang="en-US" dirty="0"/>
              <a:t>).</a:t>
            </a:r>
          </a:p>
          <a:p>
            <a:r>
              <a:rPr lang="en-US" dirty="0"/>
              <a:t>Here, a </a:t>
            </a:r>
            <a:r>
              <a:rPr lang="en-US" b="1" dirty="0"/>
              <a:t>retinotopic map</a:t>
            </a:r>
            <a:r>
              <a:rPr lang="en-US" dirty="0"/>
              <a:t> preserves the spatial layout of the visual world, </a:t>
            </a:r>
          </a:p>
          <a:p>
            <a:r>
              <a:rPr lang="en-US" dirty="0"/>
              <a:t>	allowing the animal to orient toward movement or novelty.</a:t>
            </a:r>
          </a:p>
          <a:p>
            <a:r>
              <a:rPr lang="en-US" dirty="0"/>
              <a:t>In fish and amphibians, the tectum is the main visual processing center, </a:t>
            </a:r>
          </a:p>
          <a:p>
            <a:r>
              <a:rPr lang="en-US" dirty="0"/>
              <a:t>	responsible for detecting prey, predators, and motion patterns.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structure is one of the oldest </a:t>
            </a:r>
            <a:r>
              <a:rPr lang="en-US" b="1" dirty="0"/>
              <a:t>multisensory integration hubs</a:t>
            </a:r>
            <a:r>
              <a:rPr lang="en-US" dirty="0"/>
              <a:t> in the vertebrate brain.</a:t>
            </a:r>
          </a:p>
          <a:p>
            <a:r>
              <a:rPr lang="en-US" dirty="0"/>
              <a:t>It doesn’t only represent vision—it aligns visual, auditory, </a:t>
            </a:r>
          </a:p>
          <a:p>
            <a:r>
              <a:rPr lang="en-US" dirty="0"/>
              <a:t>	and somatosensory inputs into a shared coordinate frame for action.</a:t>
            </a:r>
          </a:p>
          <a:p>
            <a:r>
              <a:rPr lang="en-US" dirty="0"/>
              <a:t>In doing so, it performs one of the earliest and most essential pattern-recognition functions: </a:t>
            </a:r>
          </a:p>
          <a:p>
            <a:r>
              <a:rPr lang="en-US" dirty="0"/>
              <a:t>	linking what is seen to what should be done.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Later in evolution, some retinal projections also reached the </a:t>
            </a:r>
            <a:r>
              <a:rPr lang="en-US" b="1" dirty="0"/>
              <a:t>pallium</a:t>
            </a:r>
            <a:r>
              <a:rPr lang="en-US" dirty="0"/>
              <a:t>, </a:t>
            </a:r>
          </a:p>
          <a:p>
            <a:r>
              <a:rPr lang="en-US" dirty="0"/>
              <a:t>	the forebrain precursor to the mammalian </a:t>
            </a:r>
            <a:r>
              <a:rPr lang="en-US" b="1" dirty="0"/>
              <a:t>visual cortex</a:t>
            </a:r>
            <a:r>
              <a:rPr lang="en-US" dirty="0"/>
              <a:t>.</a:t>
            </a:r>
          </a:p>
          <a:p>
            <a:r>
              <a:rPr lang="en-US" dirty="0"/>
              <a:t>At this stage, these inputs were still relatively simple, </a:t>
            </a:r>
          </a:p>
          <a:p>
            <a:r>
              <a:rPr lang="en-US" dirty="0"/>
              <a:t>	but they allowed for combining visual patterns with memory, context, and learning.</a:t>
            </a:r>
          </a:p>
          <a:p>
            <a:endParaRPr lang="en-US" dirty="0"/>
          </a:p>
          <a:p>
            <a:r>
              <a:rPr lang="en-US" dirty="0"/>
              <a:t>So the </a:t>
            </a:r>
            <a:r>
              <a:rPr lang="en-US" b="1" dirty="0"/>
              <a:t>visual cortex</a:t>
            </a:r>
            <a:r>
              <a:rPr lang="en-US" dirty="0"/>
              <a:t> familiar from modern brain diagrams did not exist yet—but its </a:t>
            </a:r>
            <a:r>
              <a:rPr lang="en-US" b="1" dirty="0"/>
              <a:t>precursors did</a:t>
            </a:r>
            <a:r>
              <a:rPr lang="en-US" dirty="0"/>
              <a:t>.</a:t>
            </a:r>
          </a:p>
          <a:p>
            <a:r>
              <a:rPr lang="en-US" dirty="0"/>
              <a:t>The spatially organized, feature-detecting, </a:t>
            </a:r>
          </a:p>
          <a:p>
            <a:r>
              <a:rPr lang="en-US" dirty="0"/>
              <a:t>	predictive circuits of early vertebrates laid the foundation for the layered visual cortex </a:t>
            </a:r>
          </a:p>
          <a:p>
            <a:r>
              <a:rPr lang="en-US" dirty="0"/>
              <a:t>	that would emerge hundreds of millions of years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0AB52-B4B2-4EC9-11FE-2E6BCF088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93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FDF88-3C94-E56D-6D13-9FF97B3A3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F1603-D08C-0EB9-D854-72E4A6CDA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57B03-CBF3-6D42-0AEF-D3D8AC3ED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Hearing began not with air, but with water.</a:t>
            </a:r>
          </a:p>
          <a:p>
            <a:r>
              <a:rPr lang="en-US" dirty="0"/>
              <a:t>Early fish had a </a:t>
            </a:r>
            <a:r>
              <a:rPr lang="en-US" b="1" dirty="0"/>
              <a:t>lateral line system</a:t>
            </a:r>
            <a:r>
              <a:rPr lang="en-US" dirty="0"/>
              <a:t> running along their bodies</a:t>
            </a:r>
          </a:p>
          <a:p>
            <a:r>
              <a:rPr lang="en-US" dirty="0"/>
              <a:t>	—rows of small sensory organs that detected water motion.</a:t>
            </a:r>
          </a:p>
          <a:p>
            <a:r>
              <a:rPr lang="en-US" dirty="0"/>
              <a:t>Each organ, or </a:t>
            </a:r>
            <a:r>
              <a:rPr lang="en-US" b="1" dirty="0"/>
              <a:t>neuromast</a:t>
            </a:r>
            <a:r>
              <a:rPr lang="en-US" dirty="0"/>
              <a:t>, contained clusters of </a:t>
            </a:r>
            <a:r>
              <a:rPr lang="en-US" b="1" dirty="0"/>
              <a:t>hair cells</a:t>
            </a:r>
            <a:r>
              <a:rPr lang="en-US" dirty="0"/>
              <a:t> </a:t>
            </a:r>
          </a:p>
          <a:p>
            <a:r>
              <a:rPr lang="en-US" dirty="0"/>
              <a:t>	whose tiny projections bent when the surrounding fluid moved.</a:t>
            </a:r>
          </a:p>
          <a:p>
            <a:r>
              <a:rPr lang="en-US" dirty="0"/>
              <a:t>That bending opened </a:t>
            </a:r>
            <a:r>
              <a:rPr lang="en-US" b="1" dirty="0"/>
              <a:t>mechanically gated ion channels</a:t>
            </a:r>
            <a:r>
              <a:rPr lang="en-US" dirty="0"/>
              <a:t>, </a:t>
            </a:r>
          </a:p>
          <a:p>
            <a:r>
              <a:rPr lang="en-US" dirty="0"/>
              <a:t>	converting physical motion directly into electrical signals.</a:t>
            </a:r>
          </a:p>
          <a:p>
            <a:r>
              <a:rPr lang="en-US" dirty="0"/>
              <a:t>It was a simple but elegant motion detector: fluid moves → hair bends → neuron fires.</a:t>
            </a:r>
          </a:p>
          <a:p>
            <a:endParaRPr lang="en-US" dirty="0"/>
          </a:p>
          <a:p>
            <a:r>
              <a:rPr lang="en-US" dirty="0"/>
              <a:t>When vertebrates later ventured onto land, this system faced a problem.</a:t>
            </a:r>
          </a:p>
          <a:p>
            <a:r>
              <a:rPr lang="en-US" dirty="0"/>
              <a:t>Air is far less dense than water—too thin to move hair cells directly.</a:t>
            </a:r>
          </a:p>
          <a:p>
            <a:r>
              <a:rPr lang="en-US" dirty="0"/>
              <a:t>Yet evolution couldn’t start over; it had to </a:t>
            </a:r>
            <a:r>
              <a:rPr lang="en-US" b="1" dirty="0"/>
              <a:t>preserve the same basic mechanism</a:t>
            </a:r>
            <a:r>
              <a:rPr lang="en-US" dirty="0"/>
              <a:t>.</a:t>
            </a:r>
          </a:p>
          <a:p>
            <a:r>
              <a:rPr lang="en-US" dirty="0"/>
              <a:t>So, in true evolutionary fashion, it built an elaborate workaround to make air vibrations move fluid again.</a:t>
            </a:r>
          </a:p>
          <a:p>
            <a:endParaRPr lang="en-US" dirty="0"/>
          </a:p>
          <a:p>
            <a:r>
              <a:rPr lang="en-US" dirty="0"/>
              <a:t>First came the </a:t>
            </a:r>
            <a:r>
              <a:rPr lang="en-US" b="1" dirty="0"/>
              <a:t>tympanic membrane</a:t>
            </a:r>
            <a:r>
              <a:rPr lang="en-US" dirty="0"/>
              <a:t>, or eardrum</a:t>
            </a:r>
          </a:p>
          <a:p>
            <a:r>
              <a:rPr lang="en-US" dirty="0"/>
              <a:t>	—a thin sheet that vibrates with sound waves in air.</a:t>
            </a:r>
          </a:p>
          <a:p>
            <a:r>
              <a:rPr lang="en-US" dirty="0"/>
              <a:t>Attached to it is a chain of tiny bones—the </a:t>
            </a:r>
            <a:r>
              <a:rPr lang="en-US" b="1" dirty="0"/>
              <a:t>malleus</a:t>
            </a:r>
            <a:r>
              <a:rPr lang="en-US" dirty="0"/>
              <a:t>, </a:t>
            </a:r>
            <a:r>
              <a:rPr lang="en-US" b="1" dirty="0"/>
              <a:t>incus</a:t>
            </a:r>
            <a:r>
              <a:rPr lang="en-US" dirty="0"/>
              <a:t>, and </a:t>
            </a:r>
            <a:r>
              <a:rPr lang="en-US" b="1" dirty="0"/>
              <a:t>stapes</a:t>
            </a:r>
          </a:p>
          <a:p>
            <a:r>
              <a:rPr lang="en-US" b="1" dirty="0"/>
              <a:t>	</a:t>
            </a:r>
            <a:r>
              <a:rPr lang="en-US" dirty="0"/>
              <a:t>—that amplify and transmit those vibrations inward.</a:t>
            </a:r>
          </a:p>
          <a:p>
            <a:r>
              <a:rPr lang="en-US" dirty="0"/>
              <a:t>At the end of this chain sits the </a:t>
            </a:r>
            <a:r>
              <a:rPr lang="en-US" b="1" dirty="0"/>
              <a:t>cochlea</a:t>
            </a:r>
            <a:r>
              <a:rPr lang="en-US" dirty="0"/>
              <a:t>, a fluid-filled spiral chamber in the skull.</a:t>
            </a:r>
          </a:p>
          <a:p>
            <a:r>
              <a:rPr lang="en-US" dirty="0"/>
              <a:t>The bones shake the cochlear fluid, which bends the hair cells lining the </a:t>
            </a:r>
            <a:r>
              <a:rPr lang="en-US" b="1" dirty="0"/>
              <a:t>basilar membrane</a:t>
            </a:r>
          </a:p>
          <a:p>
            <a:r>
              <a:rPr lang="en-US" b="1" dirty="0"/>
              <a:t>	</a:t>
            </a:r>
            <a:r>
              <a:rPr lang="en-US" dirty="0"/>
              <a:t>—recreating, inside the head, the same physical process that fish used on their skin.</a:t>
            </a:r>
          </a:p>
          <a:p>
            <a:endParaRPr lang="en-US" dirty="0"/>
          </a:p>
          <a:p>
            <a:r>
              <a:rPr lang="en-US" dirty="0"/>
              <a:t>It’s a remarkable case of </a:t>
            </a:r>
            <a:r>
              <a:rPr lang="en-US" b="1" dirty="0"/>
              <a:t>evolutionary conservation through complexity</a:t>
            </a:r>
            <a:r>
              <a:rPr lang="en-US" dirty="0"/>
              <a:t>.</a:t>
            </a:r>
          </a:p>
          <a:p>
            <a:r>
              <a:rPr lang="en-US" dirty="0"/>
              <a:t>Rather than designing a new kind of receptor for air, </a:t>
            </a:r>
          </a:p>
          <a:p>
            <a:r>
              <a:rPr lang="en-US" dirty="0"/>
              <a:t>	vertebrates constructed a mechanical Rube Goldberg machine </a:t>
            </a:r>
          </a:p>
          <a:p>
            <a:r>
              <a:rPr lang="en-US" dirty="0"/>
              <a:t>	to reproduce the original aquatic stimulus: motion of fluid bending hair cells.</a:t>
            </a:r>
          </a:p>
          <a:p>
            <a:r>
              <a:rPr lang="en-US" dirty="0"/>
              <a:t>Every time you hear a sound, you are using an ancient mechanosensory system</a:t>
            </a:r>
          </a:p>
          <a:p>
            <a:r>
              <a:rPr lang="en-US" dirty="0"/>
              <a:t>	—just with a few extra levers, membranes, and tubes interposed to make the physics work in air.</a:t>
            </a:r>
          </a:p>
          <a:p>
            <a:endParaRPr lang="en-US" dirty="0"/>
          </a:p>
          <a:p>
            <a:r>
              <a:rPr lang="en-US" dirty="0"/>
              <a:t>This chain of adaptations beautifully illustrates how evolution operates: </a:t>
            </a:r>
          </a:p>
          <a:p>
            <a:r>
              <a:rPr lang="en-US" dirty="0"/>
              <a:t>	not by inventing new solutions from scratch, </a:t>
            </a:r>
          </a:p>
          <a:p>
            <a:r>
              <a:rPr lang="en-US" dirty="0"/>
              <a:t>	but by modifying existing parts to meet new environmental demands.</a:t>
            </a:r>
          </a:p>
          <a:p>
            <a:r>
              <a:rPr lang="en-US" dirty="0"/>
              <a:t>The modern ear, in all its intricacy, is living evidence of that continuity</a:t>
            </a:r>
          </a:p>
          <a:p>
            <a:r>
              <a:rPr lang="en-US" dirty="0"/>
              <a:t>	—from fish sensing ripples in water to humans hearing music in air.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50CA-155A-E516-29A0-8454730D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35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3989-9CA5-CDBC-F922-46EF2212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4C83E-687D-5377-5E9C-254374D45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77A8-59FF-AFF5-3A19-EC911B923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cochlea, sound waves cause different regions of the </a:t>
            </a:r>
            <a:r>
              <a:rPr lang="en-US" b="1" dirty="0"/>
              <a:t>basilar membrane</a:t>
            </a:r>
          </a:p>
          <a:p>
            <a:r>
              <a:rPr lang="en-US" b="1" dirty="0"/>
              <a:t>	</a:t>
            </a:r>
            <a:r>
              <a:rPr lang="en-US" dirty="0"/>
              <a:t> to vibrate depending on their frequency.</a:t>
            </a:r>
          </a:p>
          <a:p>
            <a:r>
              <a:rPr lang="en-US" dirty="0"/>
              <a:t>High-frequency sounds peak near the base, low-frequency ones near the apex.</a:t>
            </a:r>
          </a:p>
          <a:p>
            <a:r>
              <a:rPr lang="en-US" dirty="0"/>
              <a:t>This produces a </a:t>
            </a:r>
            <a:r>
              <a:rPr lang="en-US" b="1" dirty="0"/>
              <a:t>tonotopic map</a:t>
            </a:r>
            <a:r>
              <a:rPr lang="en-US" dirty="0"/>
              <a:t>—a systematic spatial representation of pitch.</a:t>
            </a:r>
          </a:p>
          <a:p>
            <a:endParaRPr lang="en-US" dirty="0"/>
          </a:p>
          <a:p>
            <a:r>
              <a:rPr lang="en-US" dirty="0"/>
              <a:t>Each hair cell along the membrane connects to auditory-nerve fibers tuned to that frequency.</a:t>
            </a:r>
          </a:p>
          <a:p>
            <a:r>
              <a:rPr lang="en-US" dirty="0"/>
              <a:t>These fibers carry the tonotopic organization into the </a:t>
            </a:r>
            <a:r>
              <a:rPr lang="en-US" b="1" dirty="0"/>
              <a:t>brainstem</a:t>
            </a:r>
            <a:r>
              <a:rPr lang="en-US" dirty="0"/>
              <a:t>, </a:t>
            </a:r>
          </a:p>
          <a:p>
            <a:r>
              <a:rPr lang="en-US" dirty="0"/>
              <a:t>	where it is preserved through successive stages of processing.</a:t>
            </a:r>
          </a:p>
          <a:p>
            <a:r>
              <a:rPr lang="en-US" dirty="0"/>
              <a:t>Neurons there begin to extract additional information: </a:t>
            </a:r>
          </a:p>
          <a:p>
            <a:r>
              <a:rPr lang="en-US" dirty="0"/>
              <a:t>	timing differences, intensity contrasts, and harmonic relationships.</a:t>
            </a:r>
          </a:p>
          <a:p>
            <a:endParaRPr lang="en-US" dirty="0"/>
          </a:p>
          <a:p>
            <a:r>
              <a:rPr lang="en-US" dirty="0"/>
              <a:t>This arrangement transforms the time-varying vibration of sound </a:t>
            </a:r>
          </a:p>
          <a:p>
            <a:r>
              <a:rPr lang="en-US" dirty="0"/>
              <a:t>	into a stable spatial pattern of neural activation.</a:t>
            </a:r>
          </a:p>
          <a:p>
            <a:r>
              <a:rPr lang="en-US" dirty="0"/>
              <a:t>It’s one of the earliest examples of a </a:t>
            </a:r>
            <a:r>
              <a:rPr lang="en-US" b="1" dirty="0"/>
              <a:t>topographic representation</a:t>
            </a:r>
            <a:r>
              <a:rPr lang="en-US" dirty="0"/>
              <a:t> in the brain</a:t>
            </a:r>
          </a:p>
          <a:p>
            <a:r>
              <a:rPr lang="en-US" dirty="0"/>
              <a:t>	—analogous to the retinotopic and somatotopic maps in vision and touch.</a:t>
            </a:r>
          </a:p>
          <a:p>
            <a:r>
              <a:rPr lang="en-US" dirty="0"/>
              <a:t>The principle is conserved across all vertebrates: </a:t>
            </a:r>
          </a:p>
          <a:p>
            <a:r>
              <a:rPr lang="en-US" dirty="0"/>
              <a:t>	a continuous physical dimension (frequency, space, light) </a:t>
            </a:r>
          </a:p>
          <a:p>
            <a:r>
              <a:rPr lang="en-US" dirty="0"/>
              <a:t>	becomes encoded as a continuous pattern of neural activity.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E2336-5EFB-6DE4-1A01-A4FD42D39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8BC2-0C3E-5286-64FB-5AC9266A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AE6C5-8442-490A-8624-EFEF6CEAD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D8232-F230-0436-D20B-C1811F6A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Signals from the cochlea first reach nuclei in the </a:t>
            </a:r>
            <a:r>
              <a:rPr lang="en-US" b="1" dirty="0"/>
              <a:t>brainstem</a:t>
            </a:r>
            <a:r>
              <a:rPr lang="en-US" dirty="0"/>
              <a:t>, where neurons compare the inputs from both ears.</a:t>
            </a:r>
          </a:p>
          <a:p>
            <a:r>
              <a:rPr lang="en-US" dirty="0"/>
              <a:t>By computing tiny differences in timing and intensity, these circuits estimate the direction a sound is coming from.</a:t>
            </a:r>
          </a:p>
          <a:p>
            <a:r>
              <a:rPr lang="en-US" dirty="0"/>
              <a:t>This allows even small vertebrates to orient toward prey, predators, or mates—often within milliseconds.</a:t>
            </a:r>
          </a:p>
          <a:p>
            <a:endParaRPr lang="en-US" dirty="0"/>
          </a:p>
          <a:p>
            <a:r>
              <a:rPr lang="en-US" dirty="0"/>
              <a:t>From there, projections ascend to the </a:t>
            </a:r>
            <a:r>
              <a:rPr lang="en-US" b="1" dirty="0"/>
              <a:t>midbrain tectum</a:t>
            </a:r>
            <a:r>
              <a:rPr lang="en-US" dirty="0"/>
              <a:t> (also called the </a:t>
            </a:r>
            <a:r>
              <a:rPr lang="en-US" i="1" dirty="0"/>
              <a:t>optic tectum</a:t>
            </a:r>
            <a:r>
              <a:rPr lang="en-US" dirty="0"/>
              <a:t> in fish and amphibians, or </a:t>
            </a:r>
            <a:r>
              <a:rPr lang="en-US" i="1" dirty="0"/>
              <a:t>superior colliculus</a:t>
            </a:r>
            <a:r>
              <a:rPr lang="en-US" dirty="0"/>
              <a:t> in mammals).</a:t>
            </a:r>
          </a:p>
          <a:p>
            <a:r>
              <a:rPr lang="en-US" dirty="0"/>
              <a:t>Here, auditory information is aligned with the visual and somatosensory maps we discussed earlier.</a:t>
            </a:r>
          </a:p>
          <a:p>
            <a:r>
              <a:rPr lang="en-US" dirty="0"/>
              <a:t>This alignment creates a </a:t>
            </a:r>
            <a:r>
              <a:rPr lang="en-US" b="1" dirty="0"/>
              <a:t>multisensory spatial map</a:t>
            </a:r>
            <a:r>
              <a:rPr lang="en-US" dirty="0"/>
              <a:t>, allowing the animal to integrate what it hears, sees, and feels into a single, coherent representation of nearby space.</a:t>
            </a:r>
          </a:p>
          <a:p>
            <a:endParaRPr lang="en-US" dirty="0"/>
          </a:p>
          <a:p>
            <a:r>
              <a:rPr lang="en-US" dirty="0"/>
              <a:t>At this evolutionary stage, the system primarily supports </a:t>
            </a:r>
            <a:r>
              <a:rPr lang="en-US" b="1" dirty="0"/>
              <a:t>orienting and approach–avoidance behaviors</a:t>
            </a:r>
            <a:r>
              <a:rPr lang="en-US" dirty="0"/>
              <a:t> rather than abstract recognition.</a:t>
            </a:r>
          </a:p>
          <a:p>
            <a:r>
              <a:rPr lang="en-US" dirty="0"/>
              <a:t>Yet these </a:t>
            </a:r>
            <a:r>
              <a:rPr lang="en-US" dirty="0" err="1"/>
              <a:t>tectal</a:t>
            </a:r>
            <a:r>
              <a:rPr lang="en-US" dirty="0"/>
              <a:t> circuits already implement the same computational logic that higher brain regions will later refine:</a:t>
            </a:r>
          </a:p>
          <a:p>
            <a:r>
              <a:rPr lang="en-US" dirty="0"/>
              <a:t>combining patterns across space and time, aligning them across modalities, and using them to guide adaptive action.</a:t>
            </a:r>
          </a:p>
          <a:p>
            <a:endParaRPr lang="en-US" dirty="0"/>
          </a:p>
          <a:p>
            <a:r>
              <a:rPr lang="en-US" dirty="0"/>
              <a:t>Over time, some auditory projections also reached the </a:t>
            </a:r>
            <a:r>
              <a:rPr lang="en-US" b="1" dirty="0"/>
              <a:t>pallium</a:t>
            </a:r>
            <a:r>
              <a:rPr lang="en-US" dirty="0"/>
              <a:t>, the forebrain region that would eventually give rise to the mammalian auditory cortex.</a:t>
            </a:r>
          </a:p>
          <a:p>
            <a:r>
              <a:rPr lang="en-US" dirty="0"/>
              <a:t>But the essential pattern-recognition machinery was already in place long before then—mapping vibration to space, and sound to meaning, through conserved vertebrate circuits.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156F-1701-C26C-C422-8870C9136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23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FF25-C29E-04A9-094D-6574D2E1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89390-570B-664A-FDF2-E76E65269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5DEFF-0650-D0B9-CB80-2A7D5BEF5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vertebrates, we find the same set of brain structures performing the same core functions of pattern recognition.</a:t>
            </a:r>
          </a:p>
          <a:p>
            <a:r>
              <a:rPr lang="en-US" dirty="0"/>
              <a:t>Despite enormous diversity in size and complexity, </a:t>
            </a:r>
          </a:p>
          <a:p>
            <a:r>
              <a:rPr lang="en-US" dirty="0"/>
              <a:t>	the underlying architecture has remained remarkably stable for over 500 million years.</a:t>
            </a:r>
          </a:p>
          <a:p>
            <a:endParaRPr lang="en-US" dirty="0"/>
          </a:p>
          <a:p>
            <a:r>
              <a:rPr lang="en-US" dirty="0"/>
              <a:t>These </a:t>
            </a:r>
            <a:r>
              <a:rPr lang="en-US" b="1" dirty="0"/>
              <a:t>conserved systems</a:t>
            </a:r>
            <a:r>
              <a:rPr lang="en-US" dirty="0"/>
              <a:t>—the tectum, basal ganglia, cerebellum, thalamus, and pallium</a:t>
            </a:r>
          </a:p>
          <a:p>
            <a:r>
              <a:rPr lang="en-US" dirty="0"/>
              <a:t>	—each contribute to pattern recognition in different ways.</a:t>
            </a:r>
          </a:p>
          <a:p>
            <a:r>
              <a:rPr lang="en-US" dirty="0"/>
              <a:t>Some extract patterns from sensory input, others learn associations between context and action, </a:t>
            </a:r>
          </a:p>
          <a:p>
            <a:r>
              <a:rPr lang="en-US" dirty="0"/>
              <a:t>	and still others predict or coordinate the results of movement.</a:t>
            </a:r>
          </a:p>
          <a:p>
            <a:r>
              <a:rPr lang="en-US" dirty="0"/>
              <a:t>Together they form an interconnected network for recognizing, responding to, </a:t>
            </a:r>
          </a:p>
          <a:p>
            <a:r>
              <a:rPr lang="en-US" dirty="0"/>
              <a:t>	and learning from environmental regularities.</a:t>
            </a:r>
          </a:p>
          <a:p>
            <a:endParaRPr lang="en-US" dirty="0"/>
          </a:p>
          <a:p>
            <a:r>
              <a:rPr lang="en-US" dirty="0"/>
              <a:t>This organization appears early in vertebrate embryos, suggesting a shared developmental blueprint.</a:t>
            </a:r>
          </a:p>
          <a:p>
            <a:r>
              <a:rPr lang="en-US" dirty="0"/>
              <a:t>Fish, reptiles, birds, and mammals all exhibit homologous circuits that carry out similar computations, </a:t>
            </a:r>
          </a:p>
          <a:p>
            <a:r>
              <a:rPr lang="en-US" dirty="0"/>
              <a:t>	even when the outward form of their brains looks quite different.</a:t>
            </a:r>
          </a:p>
          <a:p>
            <a:endParaRPr lang="en-US" dirty="0"/>
          </a:p>
          <a:p>
            <a:r>
              <a:rPr lang="en-US" dirty="0"/>
              <a:t>You can think of these systems as the </a:t>
            </a:r>
            <a:r>
              <a:rPr lang="en-US" b="1" dirty="0"/>
              <a:t>core modules of vertebrate intelligence</a:t>
            </a:r>
          </a:p>
          <a:p>
            <a:r>
              <a:rPr lang="en-US" b="1" dirty="0"/>
              <a:t>	</a:t>
            </a:r>
            <a:r>
              <a:rPr lang="en-US" dirty="0"/>
              <a:t>—ancient pattern recognizers that evolved long before language or reasoning.</a:t>
            </a:r>
          </a:p>
          <a:p>
            <a:r>
              <a:rPr lang="en-US" dirty="0"/>
              <a:t>Understanding what each does gives us a map of how the vertebrate brain </a:t>
            </a:r>
          </a:p>
          <a:p>
            <a:r>
              <a:rPr lang="en-US" dirty="0"/>
              <a:t>	transforms sensory patterns into coordinated perception and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C3684-2E92-31C8-103E-3C98FD1F2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5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CABC-F693-451D-1B9D-B953F9A7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6BE9A-2C43-A3A9-F9B1-C1E952640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C09C6-36DD-2476-413A-E1ECFA996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basal ganglia</a:t>
            </a:r>
            <a:r>
              <a:rPr lang="en-US" dirty="0"/>
              <a:t> are another ancient and highly conserved system, present in all vertebrates.</a:t>
            </a:r>
          </a:p>
          <a:p>
            <a:r>
              <a:rPr lang="en-US" dirty="0"/>
              <a:t>They form a network of interconnected nuclei deep within the forebrain that learn and regulate patterns linking context, action, and reward.</a:t>
            </a:r>
          </a:p>
          <a:p>
            <a:endParaRPr lang="en-US" dirty="0"/>
          </a:p>
          <a:p>
            <a:r>
              <a:rPr lang="en-US" dirty="0"/>
              <a:t>At their core, the basal ganglia act as an </a:t>
            </a:r>
            <a:r>
              <a:rPr lang="en-US" b="1" dirty="0"/>
              <a:t>action selection system</a:t>
            </a:r>
            <a:r>
              <a:rPr lang="en-US" dirty="0"/>
              <a:t>.</a:t>
            </a:r>
          </a:p>
          <a:p>
            <a:r>
              <a:rPr lang="en-US" dirty="0"/>
              <a:t>They receive input from sensory and motor regions, evaluate which behaviors are most appropriate, </a:t>
            </a:r>
          </a:p>
          <a:p>
            <a:r>
              <a:rPr lang="en-US" dirty="0"/>
              <a:t>	and facilitate or suppress actions accordingly.</a:t>
            </a:r>
          </a:p>
          <a:p>
            <a:r>
              <a:rPr lang="en-US" dirty="0"/>
              <a:t>Learning which patterns lead to success or failure depends on </a:t>
            </a:r>
            <a:r>
              <a:rPr lang="en-US" b="1" dirty="0"/>
              <a:t>dopamine</a:t>
            </a:r>
            <a:r>
              <a:rPr lang="en-US" dirty="0"/>
              <a:t>, </a:t>
            </a:r>
          </a:p>
          <a:p>
            <a:r>
              <a:rPr lang="en-US" dirty="0"/>
              <a:t>	a chemical signal that reports reward prediction error</a:t>
            </a:r>
          </a:p>
          <a:p>
            <a:r>
              <a:rPr lang="en-US" dirty="0"/>
              <a:t>	—whether an outcome was better or worse than expected.</a:t>
            </a:r>
          </a:p>
          <a:p>
            <a:endParaRPr lang="en-US" dirty="0"/>
          </a:p>
          <a:p>
            <a:r>
              <a:rPr lang="en-US" dirty="0"/>
              <a:t>This dopamine-based reinforcement signal shapes which action patterns are strengthened and which are weakened.</a:t>
            </a:r>
          </a:p>
          <a:p>
            <a:r>
              <a:rPr lang="en-US" dirty="0"/>
              <a:t>Over time, the system learns to recognize familiar contexts </a:t>
            </a:r>
          </a:p>
          <a:p>
            <a:r>
              <a:rPr lang="en-US" dirty="0"/>
              <a:t>	and automatically trigger the actions that have been most rewarding in the past.</a:t>
            </a:r>
          </a:p>
          <a:p>
            <a:r>
              <a:rPr lang="en-US" dirty="0"/>
              <a:t>That’s why these circuits are essential for habits, skills, and goal-directed behavior.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the structure looks simple—loops connecting cortex, basal ganglia, and thalamus</a:t>
            </a:r>
          </a:p>
          <a:p>
            <a:r>
              <a:rPr lang="en-US" dirty="0"/>
              <a:t>	—it captures a deep computational principle:</a:t>
            </a:r>
          </a:p>
          <a:p>
            <a:r>
              <a:rPr lang="en-US" dirty="0"/>
              <a:t>pattern recognition not of sensory input, but of </a:t>
            </a:r>
            <a:r>
              <a:rPr lang="en-US" b="1" dirty="0"/>
              <a:t>situations</a:t>
            </a:r>
          </a:p>
          <a:p>
            <a:r>
              <a:rPr lang="en-US" b="1" dirty="0"/>
              <a:t>	</a:t>
            </a:r>
            <a:r>
              <a:rPr lang="en-US" dirty="0"/>
              <a:t>—internal and external contexts that predict valuable outcomes.</a:t>
            </a:r>
          </a:p>
          <a:p>
            <a:endParaRPr lang="en-US" dirty="0"/>
          </a:p>
          <a:p>
            <a:r>
              <a:rPr lang="en-US" dirty="0"/>
              <a:t>In early vertebrates like fish, these circuits already controlled basic approach	</a:t>
            </a:r>
          </a:p>
          <a:p>
            <a:r>
              <a:rPr lang="en-US" dirty="0"/>
              <a:t>	–avoidance and navigational behaviors.</a:t>
            </a:r>
          </a:p>
          <a:p>
            <a:r>
              <a:rPr lang="en-US" dirty="0"/>
              <a:t>In mammals, they were elaborated to include complex motor sequences and decision making, </a:t>
            </a:r>
          </a:p>
          <a:p>
            <a:r>
              <a:rPr lang="en-US" dirty="0"/>
              <a:t>	but the fundamental logic never changed.</a:t>
            </a:r>
          </a:p>
          <a:p>
            <a:r>
              <a:rPr lang="en-US" dirty="0"/>
              <a:t>Across vertebrates, the basal ganglia embody the brain’s ability to learn patterns of behavior that maximize success.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9A026-60A7-FB68-18D5-C835DFDC6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75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4822-D50F-DE70-8B6F-62550F8E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095BD-A535-9A08-4D1D-DA76208EC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586CD-74CC-F5E0-95C9-BE25B96C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thalamus</a:t>
            </a:r>
            <a:r>
              <a:rPr lang="en-US" dirty="0"/>
              <a:t> sits near the center of the brain and acts as a major hub for communication between sensory systems and the forebrain.</a:t>
            </a:r>
          </a:p>
          <a:p>
            <a:r>
              <a:rPr lang="en-US" dirty="0"/>
              <a:t>In every vertebrate, it serves as the main relay between incoming sensory signals and the regions that interpret them</a:t>
            </a:r>
          </a:p>
          <a:p>
            <a:r>
              <a:rPr lang="en-US" dirty="0"/>
              <a:t>	—but it is far more than a passive switchboard.</a:t>
            </a:r>
          </a:p>
          <a:p>
            <a:endParaRPr lang="en-US" dirty="0"/>
          </a:p>
          <a:p>
            <a:r>
              <a:rPr lang="en-US" dirty="0"/>
              <a:t>Rather than simply forwarding information, the thalamus </a:t>
            </a:r>
            <a:r>
              <a:rPr lang="en-US" b="1" dirty="0"/>
              <a:t>filters and modulates</a:t>
            </a:r>
            <a:r>
              <a:rPr lang="en-US" dirty="0"/>
              <a:t> it.</a:t>
            </a:r>
          </a:p>
          <a:p>
            <a:r>
              <a:rPr lang="en-US" dirty="0"/>
              <a:t>Different thalamic nuclei emphasize, suppress, or synchronize signals depending on what the animal is doing or expecting.</a:t>
            </a:r>
          </a:p>
          <a:p>
            <a:r>
              <a:rPr lang="en-US" dirty="0"/>
              <a:t>This makes the thalamus a kind of </a:t>
            </a:r>
            <a:r>
              <a:rPr lang="en-US" i="1" dirty="0"/>
              <a:t>gatekeeper</a:t>
            </a:r>
            <a:r>
              <a:rPr lang="en-US" dirty="0"/>
              <a:t>, dynamically controlling which patterns reach higher centers and when.</a:t>
            </a:r>
          </a:p>
          <a:p>
            <a:endParaRPr lang="en-US" dirty="0"/>
          </a:p>
          <a:p>
            <a:r>
              <a:rPr lang="en-US" dirty="0"/>
              <a:t>Thalamic circuits also help maintain </a:t>
            </a:r>
            <a:r>
              <a:rPr lang="en-US" b="1" dirty="0"/>
              <a:t>timing and coordination</a:t>
            </a:r>
            <a:r>
              <a:rPr lang="en-US" dirty="0"/>
              <a:t> across distant brain areas.</a:t>
            </a:r>
          </a:p>
          <a:p>
            <a:r>
              <a:rPr lang="en-US" dirty="0"/>
              <a:t>Rhythmic oscillations between the thalamus and forebrain synchronize neural populations, </a:t>
            </a:r>
          </a:p>
          <a:p>
            <a:r>
              <a:rPr lang="en-US" dirty="0"/>
              <a:t>	ensuring that sensory, motor, and associative regions communicate in phase.</a:t>
            </a:r>
          </a:p>
          <a:p>
            <a:r>
              <a:rPr lang="en-US" dirty="0"/>
              <a:t>In this way, the thalamus acts as the conductor of the vertebrate brain’s distributed pattern-recognition orchestra.</a:t>
            </a:r>
          </a:p>
          <a:p>
            <a:endParaRPr lang="en-US" dirty="0"/>
          </a:p>
          <a:p>
            <a:r>
              <a:rPr lang="en-US" dirty="0"/>
              <a:t>These functions appear even in early vertebrates.</a:t>
            </a:r>
          </a:p>
          <a:p>
            <a:r>
              <a:rPr lang="en-US" dirty="0"/>
              <a:t>In fish and amphibians, thalamic nuclei already route visual, auditory, </a:t>
            </a:r>
          </a:p>
          <a:p>
            <a:r>
              <a:rPr lang="en-US" dirty="0"/>
              <a:t>	and somatosensory information to the pallium, modulating responses based on attention and arousal.</a:t>
            </a:r>
          </a:p>
          <a:p>
            <a:r>
              <a:rPr lang="en-US" dirty="0"/>
              <a:t>In mammals, these same nuclei expanded and specialized, </a:t>
            </a:r>
          </a:p>
          <a:p>
            <a:r>
              <a:rPr lang="en-US" dirty="0"/>
              <a:t>	but their role remained the same: controlling the </a:t>
            </a:r>
            <a:r>
              <a:rPr lang="en-US" i="1" dirty="0"/>
              <a:t>flow of patterns</a:t>
            </a:r>
            <a:r>
              <a:rPr lang="en-US" dirty="0"/>
              <a:t> through the brain’s networks.</a:t>
            </a:r>
          </a:p>
          <a:p>
            <a:endParaRPr lang="en-US" dirty="0"/>
          </a:p>
          <a:p>
            <a:r>
              <a:rPr lang="en-US" dirty="0"/>
              <a:t>By regulating what information gets through and when, </a:t>
            </a:r>
          </a:p>
          <a:p>
            <a:r>
              <a:rPr lang="en-US" dirty="0"/>
              <a:t>	the thalamus ensures that perception and action are not just reactive, but adaptive</a:t>
            </a:r>
          </a:p>
          <a:p>
            <a:r>
              <a:rPr lang="en-US" dirty="0"/>
              <a:t>	—shaped by both the outside world and the organism’s internal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8EB97-6927-2C21-ABD5-6ADCD293F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7426-DF3F-2452-0FE8-772FC8E5C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D4477-4CAD-90A4-6DCA-4C51AA79D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B3601-C3D3-D099-0DFA-5E61F68F7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cerebellum</a:t>
            </a:r>
            <a:r>
              <a:rPr lang="en-US" dirty="0"/>
              <a:t>, or “little brain,” is one of the oldest and most conserved structures in vertebrates.</a:t>
            </a:r>
          </a:p>
          <a:p>
            <a:r>
              <a:rPr lang="en-US" dirty="0"/>
              <a:t>It first evolved in early jawed fish and has kept the same distinctive folded architecture ever since.</a:t>
            </a:r>
          </a:p>
          <a:p>
            <a:r>
              <a:rPr lang="en-US" dirty="0"/>
              <a:t>Its job is to learn </a:t>
            </a:r>
            <a:r>
              <a:rPr lang="en-US" i="1" dirty="0"/>
              <a:t>predictions</a:t>
            </a:r>
            <a:r>
              <a:rPr lang="en-US" dirty="0"/>
              <a:t> about how actions will unfold, so that movements—and eventually thoughts—can be timed and adjusted precisely.</a:t>
            </a:r>
          </a:p>
          <a:p>
            <a:endParaRPr lang="en-US" dirty="0"/>
          </a:p>
          <a:p>
            <a:r>
              <a:rPr lang="en-US" dirty="0"/>
              <a:t>Like the basal ganglia, the cerebellum learns from experience—but the two systems handle </a:t>
            </a:r>
            <a:r>
              <a:rPr lang="en-US" b="1" dirty="0"/>
              <a:t>different kinds of learning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basal ganglia</a:t>
            </a:r>
            <a:r>
              <a:rPr lang="en-US" dirty="0"/>
              <a:t> learn through </a:t>
            </a:r>
            <a:r>
              <a:rPr lang="en-US" i="1" dirty="0"/>
              <a:t>reward and reinforcement</a:t>
            </a:r>
            <a:r>
              <a:rPr lang="en-US" dirty="0"/>
              <a:t>: when an action leads to a good outcome, dopamine strengthens the pattern that produced it.</a:t>
            </a:r>
          </a:p>
          <a:p>
            <a:r>
              <a:rPr lang="en-US" dirty="0"/>
              <a:t>The </a:t>
            </a:r>
            <a:r>
              <a:rPr lang="en-US" b="1" dirty="0"/>
              <a:t>cerebellum</a:t>
            </a:r>
            <a:r>
              <a:rPr lang="en-US" dirty="0"/>
              <a:t>, in contrast, learns through </a:t>
            </a:r>
            <a:r>
              <a:rPr lang="en-US" i="1" dirty="0"/>
              <a:t>error correction</a:t>
            </a:r>
            <a:r>
              <a:rPr lang="en-US" dirty="0"/>
              <a:t>: it compares what was intended to what actually happened and adjusts connections to reduce future error.</a:t>
            </a:r>
          </a:p>
          <a:p>
            <a:r>
              <a:rPr lang="en-US" dirty="0"/>
              <a:t>One learns </a:t>
            </a:r>
            <a:r>
              <a:rPr lang="en-US" i="1" dirty="0"/>
              <a:t>which</a:t>
            </a:r>
            <a:r>
              <a:rPr lang="en-US" dirty="0"/>
              <a:t> action to take; the other learns </a:t>
            </a:r>
            <a:r>
              <a:rPr lang="en-US" i="1" dirty="0"/>
              <a:t>how</a:t>
            </a:r>
            <a:r>
              <a:rPr lang="en-US" dirty="0"/>
              <a:t> to carry it out more accurately.</a:t>
            </a:r>
          </a:p>
          <a:p>
            <a:endParaRPr lang="en-US" dirty="0"/>
          </a:p>
          <a:p>
            <a:r>
              <a:rPr lang="en-US" dirty="0"/>
              <a:t>Mechanistically, the cerebellum receives copies of motor commands from the brain alongside sensory feedback from the body.</a:t>
            </a:r>
          </a:p>
          <a:p>
            <a:r>
              <a:rPr lang="en-US" dirty="0"/>
              <a:t>It uses special input fibers—called </a:t>
            </a:r>
            <a:r>
              <a:rPr lang="en-US" b="1" dirty="0"/>
              <a:t>climbing fibers</a:t>
            </a:r>
            <a:r>
              <a:rPr lang="en-US" dirty="0"/>
              <a:t> and </a:t>
            </a:r>
            <a:r>
              <a:rPr lang="en-US" b="1" dirty="0"/>
              <a:t>parallel fibers</a:t>
            </a:r>
            <a:r>
              <a:rPr lang="en-US" dirty="0"/>
              <a:t>—to compute an error signal at </a:t>
            </a:r>
            <a:r>
              <a:rPr lang="en-US" b="1" dirty="0"/>
              <a:t>Purkinje cells</a:t>
            </a:r>
            <a:r>
              <a:rPr lang="en-US" dirty="0"/>
              <a:t>, the main output neurons of the cerebellar cortex.</a:t>
            </a:r>
          </a:p>
          <a:p>
            <a:r>
              <a:rPr lang="en-US" dirty="0"/>
              <a:t>Each trial fine-tunes the strength of these connections, gradually improving timing and coordination.</a:t>
            </a:r>
          </a:p>
          <a:p>
            <a:endParaRPr lang="en-US" dirty="0"/>
          </a:p>
          <a:p>
            <a:r>
              <a:rPr lang="en-US" dirty="0"/>
              <a:t>This same predictive logic appears across vertebrates.</a:t>
            </a:r>
          </a:p>
          <a:p>
            <a:r>
              <a:rPr lang="en-US" dirty="0"/>
              <a:t>Fish use it to stabilize gaze and adjust swimming; birds and mammals use it to refine locomotion, vocalization, and even thought sequencing.</a:t>
            </a:r>
          </a:p>
          <a:p>
            <a:r>
              <a:rPr lang="en-US" dirty="0"/>
              <a:t>The cerebellum thus embodies the brain’s capacity to learn </a:t>
            </a:r>
            <a:r>
              <a:rPr lang="en-US" i="1" dirty="0"/>
              <a:t>expectations</a:t>
            </a:r>
            <a:r>
              <a:rPr lang="en-US" dirty="0"/>
              <a:t> and adjust behavior before mistakes accumulate.</a:t>
            </a:r>
          </a:p>
          <a:p>
            <a:endParaRPr lang="en-US" dirty="0"/>
          </a:p>
          <a:p>
            <a:r>
              <a:rPr lang="en-US" dirty="0"/>
              <a:t>If the basal ganglia are the brain’s reinforcement learner, the cerebellum is its predictive controller—two complementary systems that together make learning fast, adaptive, and flexible.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9B2BF-5AF7-F04D-3F9F-FDEE5CFBA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1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DD0B-D46E-50A5-51DA-76B24219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033AA-0391-F4D5-237E-FFE799971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292CF-B7ED-9F3F-2220-4D7FDBFF8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pallium</a:t>
            </a:r>
            <a:r>
              <a:rPr lang="en-US" dirty="0"/>
              <a:t> is the forebrain structure from which the mammalian </a:t>
            </a:r>
            <a:r>
              <a:rPr lang="en-US" b="1" dirty="0"/>
              <a:t>cerebral cortex</a:t>
            </a:r>
            <a:r>
              <a:rPr lang="en-US" dirty="0"/>
              <a:t> evolved.</a:t>
            </a:r>
          </a:p>
          <a:p>
            <a:r>
              <a:rPr lang="en-US" dirty="0"/>
              <a:t>All vertebrates possess some form of pallium, though it varies in complexity.</a:t>
            </a:r>
          </a:p>
          <a:p>
            <a:r>
              <a:rPr lang="en-US" dirty="0"/>
              <a:t>In early fish and amphibians, it was a relatively simple sheet of neurons; in reptiles and mammals, </a:t>
            </a:r>
          </a:p>
          <a:p>
            <a:r>
              <a:rPr lang="en-US" dirty="0"/>
              <a:t>	it expanded and folded into the multi-layered cortex familiar to us today.</a:t>
            </a:r>
          </a:p>
          <a:p>
            <a:endParaRPr lang="en-US" dirty="0"/>
          </a:p>
          <a:p>
            <a:r>
              <a:rPr lang="en-US" dirty="0"/>
              <a:t>What makes the pallium distinctive is its </a:t>
            </a:r>
            <a:r>
              <a:rPr lang="en-US" b="1" dirty="0"/>
              <a:t>integration</a:t>
            </a:r>
            <a:r>
              <a:rPr lang="en-US" dirty="0"/>
              <a:t> of information across different sensory modalities and brain systems.</a:t>
            </a:r>
          </a:p>
          <a:p>
            <a:r>
              <a:rPr lang="en-US" dirty="0"/>
              <a:t>Where the tectum aligns spatial maps and the cerebellum fine-tunes movement, </a:t>
            </a:r>
          </a:p>
          <a:p>
            <a:r>
              <a:rPr lang="en-US" dirty="0"/>
              <a:t>	the pallium combines sensory, motor, and contextual information into richer, more abstract representations.</a:t>
            </a:r>
          </a:p>
          <a:p>
            <a:r>
              <a:rPr lang="en-US" dirty="0"/>
              <a:t>It is the hub where perception, prediction, and decision-making converge.</a:t>
            </a:r>
          </a:p>
          <a:p>
            <a:endParaRPr lang="en-US" dirty="0"/>
          </a:p>
          <a:p>
            <a:r>
              <a:rPr lang="en-US" dirty="0"/>
              <a:t>At the microcircuit level, pallial and cortical organization mirror the same motifs we’ve seen throughout the brain: </a:t>
            </a:r>
          </a:p>
          <a:p>
            <a:r>
              <a:rPr lang="en-US" dirty="0"/>
              <a:t>	distributed, hierarchical, and recurrent connections.</a:t>
            </a:r>
          </a:p>
          <a:p>
            <a:r>
              <a:rPr lang="en-US" dirty="0"/>
              <a:t>Information flows both upward—building abstraction from simple features—and downward—using expectations to interpret new input.</a:t>
            </a:r>
          </a:p>
          <a:p>
            <a:r>
              <a:rPr lang="en-US" dirty="0"/>
              <a:t>This architecture supports flexible generalization, enabling animals to apply learned patterns in novel contexts.</a:t>
            </a:r>
          </a:p>
          <a:p>
            <a:endParaRPr lang="en-US" dirty="0"/>
          </a:p>
          <a:p>
            <a:r>
              <a:rPr lang="en-US" dirty="0"/>
              <a:t>Evolutionarily, the expansion of the pallium didn’t invent new principles—it </a:t>
            </a:r>
            <a:r>
              <a:rPr lang="en-US" b="1" dirty="0"/>
              <a:t>scaled up existing ones</a:t>
            </a:r>
            <a:r>
              <a:rPr lang="en-US" dirty="0"/>
              <a:t>.</a:t>
            </a:r>
          </a:p>
          <a:p>
            <a:r>
              <a:rPr lang="en-US" dirty="0"/>
              <a:t>Fish, birds, and mammals all use pallial circuits to recognize complex patterns </a:t>
            </a:r>
          </a:p>
          <a:p>
            <a:r>
              <a:rPr lang="en-US" dirty="0"/>
              <a:t>	and guide adaptive behavior, whether that’s a fish navigating a reef, </a:t>
            </a:r>
          </a:p>
          <a:p>
            <a:r>
              <a:rPr lang="en-US" dirty="0"/>
              <a:t>	a bird recognizing a song, or a human interpreting language.</a:t>
            </a:r>
          </a:p>
          <a:p>
            <a:endParaRPr lang="en-US" dirty="0"/>
          </a:p>
          <a:p>
            <a:r>
              <a:rPr lang="en-US" dirty="0"/>
              <a:t>In this way, the cortex represents not a new kind of brain, but an old one </a:t>
            </a:r>
            <a:r>
              <a:rPr lang="en-US" i="1" dirty="0"/>
              <a:t>made large</a:t>
            </a:r>
            <a:r>
              <a:rPr lang="en-US" dirty="0"/>
              <a:t>: a vast associative sheet that extends the same pattern-recognition logic that has guided vertebrate behavior since its beginnings.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678F-1495-2C97-EEA0-3C7284734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4F6AF-940C-EC0F-4CA9-BE41B45A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D1646-A042-F33A-6F79-68E62E61F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5C5B6-5751-6DA3-D3BC-2EBB6C79B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step back and look across the vertebrate brain, a remarkable picture emerges.</a:t>
            </a:r>
          </a:p>
          <a:p>
            <a:r>
              <a:rPr lang="en-US" dirty="0"/>
              <a:t>The systems we’ve explored—the tectum, basal ganglia, thalamus, cerebellum, and pallium</a:t>
            </a:r>
          </a:p>
          <a:p>
            <a:r>
              <a:rPr lang="en-US" dirty="0"/>
              <a:t>	—are not isolated modules but parts of a single, integrated </a:t>
            </a:r>
            <a:r>
              <a:rPr lang="en-US" b="1" dirty="0"/>
              <a:t>pattern-recognition engine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Each contributes a distinct function: the tectum for multisensory alignment, </a:t>
            </a:r>
          </a:p>
          <a:p>
            <a:r>
              <a:rPr lang="en-US" dirty="0"/>
              <a:t>	the basal ganglia for reinforcement and selection, </a:t>
            </a:r>
          </a:p>
          <a:p>
            <a:r>
              <a:rPr lang="en-US" dirty="0"/>
              <a:t>	the cerebellum for predictive control, </a:t>
            </a:r>
          </a:p>
          <a:p>
            <a:r>
              <a:rPr lang="en-US" dirty="0"/>
              <a:t>	the thalamus for coordination, </a:t>
            </a:r>
          </a:p>
          <a:p>
            <a:r>
              <a:rPr lang="en-US" dirty="0"/>
              <a:t>	and the pallium for flexible integration.</a:t>
            </a:r>
          </a:p>
          <a:p>
            <a:endParaRPr lang="en-US" dirty="0"/>
          </a:p>
          <a:p>
            <a:r>
              <a:rPr lang="en-US" dirty="0"/>
              <a:t>Despite these differences, they all share the same </a:t>
            </a:r>
            <a:r>
              <a:rPr lang="en-US" b="1" dirty="0"/>
              <a:t>architectural motifs</a:t>
            </a:r>
            <a:r>
              <a:rPr lang="en-US" dirty="0"/>
              <a:t>.</a:t>
            </a:r>
          </a:p>
          <a:p>
            <a:r>
              <a:rPr lang="en-US" dirty="0"/>
              <a:t>Neurons are organized in layers and loops; information is represented in distributed populations; </a:t>
            </a:r>
          </a:p>
          <a:p>
            <a:r>
              <a:rPr lang="en-US" dirty="0"/>
              <a:t>	and feedback constantly refines perception and action.</a:t>
            </a:r>
          </a:p>
          <a:p>
            <a:r>
              <a:rPr lang="en-US" dirty="0"/>
              <a:t>These motifs recur so consistently across regions and species that they appear to be evolution’s universal solution </a:t>
            </a:r>
          </a:p>
          <a:p>
            <a:r>
              <a:rPr lang="en-US" dirty="0"/>
              <a:t>	to the problem of learning from a dynamic world.</a:t>
            </a:r>
          </a:p>
          <a:p>
            <a:endParaRPr lang="en-US" dirty="0"/>
          </a:p>
          <a:p>
            <a:r>
              <a:rPr lang="en-US" dirty="0"/>
              <a:t>From the perspective of Marr’s levels, this is the </a:t>
            </a:r>
            <a:r>
              <a:rPr lang="en-US" b="1" dirty="0"/>
              <a:t>implementational realization</a:t>
            </a:r>
            <a:r>
              <a:rPr lang="en-US" dirty="0"/>
              <a:t> of everything we discussed earlier in the chapter.</a:t>
            </a:r>
          </a:p>
          <a:p>
            <a:r>
              <a:rPr lang="en-US" dirty="0"/>
              <a:t>The vertebrate brain embodies the same computational ideas</a:t>
            </a:r>
          </a:p>
          <a:p>
            <a:r>
              <a:rPr lang="en-US" dirty="0"/>
              <a:t>	—hierarchical feature extraction, predictive learning, and distributed representation</a:t>
            </a:r>
          </a:p>
          <a:p>
            <a:r>
              <a:rPr lang="en-US" dirty="0"/>
              <a:t>	—that define both cognitive models and modern AI systems.</a:t>
            </a:r>
          </a:p>
          <a:p>
            <a:endParaRPr lang="en-US" dirty="0"/>
          </a:p>
          <a:p>
            <a:r>
              <a:rPr lang="en-US" dirty="0"/>
              <a:t>What distinguishes biology is not the principles but the medium:</a:t>
            </a:r>
          </a:p>
          <a:p>
            <a:r>
              <a:rPr lang="en-US" dirty="0"/>
              <a:t>a living, adaptive network that grows and reorganizes itself over a lifetime, </a:t>
            </a:r>
          </a:p>
          <a:p>
            <a:r>
              <a:rPr lang="en-US" dirty="0"/>
              <a:t>	using the same basic plan that first appeared in fish more than half a billion years ago.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88DD0-3ECE-3ED2-8EE0-561C60CF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49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6746-ADCA-1845-41D6-714B9E97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99C70-38E1-ACBF-0C9D-76B904493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8E988-0428-55B4-24CF-0E440436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now traced pattern recognition from computation to implementation—from the algorithms that extract structure to the neural systems that embody those algorithms in living tissue.</a:t>
            </a:r>
          </a:p>
          <a:p>
            <a:r>
              <a:rPr lang="en-US" dirty="0"/>
              <a:t>Across every vertebrate lineage, the same design principles reappear: distributed coding, hierarchical organization, feedback, and prediction.</a:t>
            </a:r>
          </a:p>
          <a:p>
            <a:endParaRPr lang="en-US" dirty="0"/>
          </a:p>
          <a:p>
            <a:r>
              <a:rPr lang="en-US" dirty="0"/>
              <a:t>These motifs are not confined to one brain area.</a:t>
            </a:r>
          </a:p>
          <a:p>
            <a:r>
              <a:rPr lang="en-US" dirty="0"/>
              <a:t>They shape how sensory organs detect structure, how circuits transform those inputs, and how larger systems coordinate perception, learning, and action.</a:t>
            </a:r>
          </a:p>
          <a:p>
            <a:r>
              <a:rPr lang="en-US" dirty="0"/>
              <a:t>The retina, tectum, basal ganglia, cerebellum, thalamus, and pallium all implement variations on the same core idea: learning to recognize patterns that matter for survival.</a:t>
            </a:r>
          </a:p>
          <a:p>
            <a:endParaRPr lang="en-US" dirty="0"/>
          </a:p>
          <a:p>
            <a:r>
              <a:rPr lang="en-US" dirty="0"/>
              <a:t>Seen in evolutionary context, this repetition is not redundancy—it’s a mark of </a:t>
            </a:r>
            <a:r>
              <a:rPr lang="en-US" b="1" dirty="0"/>
              <a:t>continuity</a:t>
            </a:r>
            <a:r>
              <a:rPr lang="en-US" dirty="0"/>
              <a:t>.</a:t>
            </a:r>
          </a:p>
          <a:p>
            <a:r>
              <a:rPr lang="en-US" dirty="0"/>
              <a:t>Each new system built upon earlier ones, extending the reach of pattern recognition from reflexes and perception to planning and thought.</a:t>
            </a:r>
          </a:p>
          <a:p>
            <a:r>
              <a:rPr lang="en-US" dirty="0"/>
              <a:t>That continuity also explains why modern artificial systems, when allowed to learn from experience, often rediscover architectures that echo biological ones.</a:t>
            </a:r>
          </a:p>
          <a:p>
            <a:endParaRPr lang="en-US" dirty="0"/>
          </a:p>
          <a:p>
            <a:r>
              <a:rPr lang="en-US" dirty="0"/>
              <a:t>The vertebrate brain, in this sense, is both a product of evolution and a proof of concept:</a:t>
            </a:r>
          </a:p>
          <a:p>
            <a:r>
              <a:rPr lang="en-US" dirty="0"/>
              <a:t>a robust, flexible, self-organizing pattern-recognition machine that has been refining its algorithms for over 500 million years.</a:t>
            </a:r>
          </a:p>
          <a:p>
            <a:endParaRPr lang="en-US" dirty="0"/>
          </a:p>
          <a:p>
            <a:r>
              <a:rPr lang="en-US" dirty="0"/>
              <a:t>Next time, we’ll move from </a:t>
            </a:r>
            <a:r>
              <a:rPr lang="en-US" i="1" dirty="0"/>
              <a:t>recognizing</a:t>
            </a:r>
            <a:r>
              <a:rPr lang="en-US" dirty="0"/>
              <a:t> patterns to </a:t>
            </a:r>
            <a:r>
              <a:rPr lang="en-US" i="1" dirty="0"/>
              <a:t>seeking</a:t>
            </a:r>
            <a:r>
              <a:rPr lang="en-US" dirty="0"/>
              <a:t> them.</a:t>
            </a:r>
          </a:p>
          <a:p>
            <a:r>
              <a:rPr lang="en-US" dirty="0"/>
              <a:t>Pattern recognition allows the brain to interpret the world—but learning those patterns in the first place requires active exploration.</a:t>
            </a:r>
          </a:p>
          <a:p>
            <a:r>
              <a:rPr lang="en-US" dirty="0"/>
              <a:t>Organisms must decide when to exploit what they already know and when to explore something new, a dilemma known as the </a:t>
            </a:r>
            <a:r>
              <a:rPr lang="en-US" b="1" dirty="0"/>
              <a:t>explore–exploit tradeoff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We’ll see how curiosity and intrinsic motivation drive that exploration, how neural circuits evaluate novelty and reward, and how spatial cognition provides the framework for navigating both physical and abstract spaces.</a:t>
            </a:r>
          </a:p>
          <a:p>
            <a:endParaRPr lang="en-US" dirty="0"/>
          </a:p>
          <a:p>
            <a:r>
              <a:rPr lang="en-US" dirty="0"/>
              <a:t>In other words, if today’s topic was about how the brain </a:t>
            </a:r>
            <a:r>
              <a:rPr lang="en-US" i="1" dirty="0"/>
              <a:t>sees</a:t>
            </a:r>
            <a:r>
              <a:rPr lang="en-US" dirty="0"/>
              <a:t> the world, next time we’ll ask how it </a:t>
            </a:r>
            <a:r>
              <a:rPr lang="en-US" i="1" dirty="0"/>
              <a:t>moves through</a:t>
            </a:r>
            <a:r>
              <a:rPr lang="en-US" dirty="0"/>
              <a:t> it—choosing where to look, what to try, and how to balance uncertainty against opportunity.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E515-6AF1-749D-2021-9B746953F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far, we’ve seen two perspectives on the problem of pattern recognition.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Lecture 1, we framed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question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—how a system can detect regularities and categorize the world despite noise, ambiguity, and variation.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Lecture 2, we explored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solutions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—distributed representations, hierarchical organization,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and learning mechanisms that allow systems to generalize from experience.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we move to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level: how real neural circuits achieve these same goals.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see that the brain’s architecture embodies the very same principles we studied computationally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look at neural mechanisms like distributed and sparse coding, hierarchical feature extraction, and predictive feedback—implemented in biological hardware.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look at how our sensory systems evolved to provide specialized input for our pattern recognition systems,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we’ll look at the brain systems that evolved to process and integrate those sensory inputs.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show that these abstract ideas are not just metaphors for the brain; they are instantiated in real tissue.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how helps us see why certain computational strategies recur again and again—in both evolution and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2440B-6B49-E1DF-75FC-E61AA5BF3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7E283-2166-1CFC-D0F1-E7E9140A5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7548F-6495-505D-BDDA-21077F9A8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in the brain typically isn’t carried by single “detector” neurons but by patterns of activity across many cells.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neuron responds to a range of inputs, and meaning comes from the overall configuration of firing across the population.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what we call distributed coding—it’s how the brain represents information flexibly and robustly.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brain also keeps its activity sparse.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given moment, only a small fraction of neurons are active, which saves energy and helps keep representations distinct.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two experiences activate overlapping sets of neurons, interference becomes a problem—so sparsity helps prevent confusion.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these principles everywhere.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olfactory bulb, odors activate overlapping but distinct ensembles of neurons.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motor cortex, the direction of a movement can be predicted from the population vector of many broadly tuned neurons.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visual cortex, overlapping tuning curves for orientation and color create a distributed map of the visual world.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and sparse coding together give the brain an efficient, noise-tolerant way to represent patterns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—one that mirrors the strategies we use in artificial neural networks.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B6FD-CD10-F783-4A78-B105ACBF9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4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11E9C-9E7D-B544-B5FF-6880DE2A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BC822F-B623-D6E1-4CCB-F483CC7ED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20A5E-2D8E-2F9A-D472-E16A14AB8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of pattern recognition in brains didn’t start with computers—it started with cats.</a:t>
            </a:r>
          </a:p>
          <a:p>
            <a:r>
              <a:rPr lang="en-US" dirty="0"/>
              <a:t>Thorndike’s puzzle-box experiments at the turn of the 20th century </a:t>
            </a:r>
          </a:p>
          <a:p>
            <a:r>
              <a:rPr lang="en-US" dirty="0"/>
              <a:t>	used cats to show that behavior could be shaped by trial and error.</a:t>
            </a:r>
          </a:p>
          <a:p>
            <a:r>
              <a:rPr lang="en-US" dirty="0"/>
              <a:t>They learned patterns of context and action that predicted reward</a:t>
            </a:r>
          </a:p>
          <a:p>
            <a:r>
              <a:rPr lang="en-US" dirty="0"/>
              <a:t>	—an early demonstration of the Law of Effect and reinforcement learning.</a:t>
            </a:r>
          </a:p>
          <a:p>
            <a:r>
              <a:rPr lang="en-US" dirty="0"/>
              <a:t>Half a century later, cats again became central</a:t>
            </a:r>
          </a:p>
          <a:p>
            <a:r>
              <a:rPr lang="en-US" dirty="0"/>
              <a:t>	—this time for understanding how neurons recognize patterns in sensory input.</a:t>
            </a:r>
          </a:p>
          <a:p>
            <a:endParaRPr lang="en-US" dirty="0"/>
          </a:p>
          <a:p>
            <a:r>
              <a:rPr lang="en-US" dirty="0"/>
              <a:t>Hubel and Wiesel’s experiments in the 1950s and 60s were built on an elegant but simple method.</a:t>
            </a:r>
          </a:p>
          <a:p>
            <a:r>
              <a:rPr lang="en-US" dirty="0"/>
              <a:t>Under light anesthesia, a cat’s visual cortex was exposed for recording.</a:t>
            </a:r>
          </a:p>
          <a:p>
            <a:r>
              <a:rPr lang="en-US" dirty="0"/>
              <a:t>They projected bars or edges of light onto a screen in front of the cat’s eyes </a:t>
            </a:r>
          </a:p>
          <a:p>
            <a:r>
              <a:rPr lang="en-US" dirty="0"/>
              <a:t>	and recorded the electrical activity of single neurons with fine glass microelectrodes.</a:t>
            </a:r>
          </a:p>
          <a:p>
            <a:r>
              <a:rPr lang="en-US" dirty="0"/>
              <a:t>By rotating and moving the light bar, </a:t>
            </a:r>
          </a:p>
          <a:p>
            <a:r>
              <a:rPr lang="en-US" dirty="0"/>
              <a:t>	they found that each neuron responded strongly only to certain orientations or directions of motion.</a:t>
            </a:r>
          </a:p>
          <a:p>
            <a:endParaRPr lang="en-US" dirty="0"/>
          </a:p>
          <a:p>
            <a:r>
              <a:rPr lang="en-US" dirty="0"/>
              <a:t>These “simple cells” responded to specific edge orientations at precise retinal locations, </a:t>
            </a:r>
          </a:p>
          <a:p>
            <a:r>
              <a:rPr lang="en-US" dirty="0"/>
              <a:t>	while “complex cells” combined the outputs of many simple cells to detect the same edge anywhere in their receptive field.</a:t>
            </a:r>
          </a:p>
          <a:p>
            <a:r>
              <a:rPr lang="en-US" dirty="0"/>
              <a:t>That progression—from small, local features to more abstract, invariant ones</a:t>
            </a:r>
          </a:p>
          <a:p>
            <a:r>
              <a:rPr lang="en-US" dirty="0"/>
              <a:t>	—demonstrated that the visual cortex is organized hierarchically, with each layer building on the one below.</a:t>
            </a:r>
          </a:p>
          <a:p>
            <a:endParaRPr lang="en-US" dirty="0"/>
          </a:p>
          <a:p>
            <a:r>
              <a:rPr lang="en-US" dirty="0"/>
              <a:t>This was one of the first times anyone had traced an actual neural circuit performing pattern recognition.</a:t>
            </a:r>
          </a:p>
          <a:p>
            <a:r>
              <a:rPr lang="en-US" dirty="0"/>
              <a:t>It linked behavior to biology: </a:t>
            </a:r>
          </a:p>
          <a:p>
            <a:r>
              <a:rPr lang="en-US" dirty="0"/>
              <a:t>	Thorndike’s cats had learned behavioral patterns; </a:t>
            </a:r>
          </a:p>
          <a:p>
            <a:r>
              <a:rPr lang="en-US" dirty="0"/>
              <a:t>	Hubel and Wiesel’s cats revealed the neural mechanisms for detecting visual ones.</a:t>
            </a:r>
          </a:p>
          <a:p>
            <a:r>
              <a:rPr lang="en-US" dirty="0"/>
              <a:t>Their work also provided the blueprint for modern deep neural networks, </a:t>
            </a:r>
          </a:p>
          <a:p>
            <a:r>
              <a:rPr lang="en-US" dirty="0"/>
              <a:t>	where hierarchical feature extraction achieves similar abstraction and invariance.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587AF-79BA-6F2C-428D-DA8C3661F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1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ADFE-BE0E-1D1A-4522-2FC0C48D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3D9ED-432F-35F1-2D2C-63930C60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827B8-1373-82A3-8D47-E0D298C3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Pattern separation makes similar inputs more distinct.</a:t>
            </a:r>
          </a:p>
          <a:p>
            <a:r>
              <a:rPr lang="en-US" dirty="0"/>
              <a:t>In the hippocampus, this function is performed by the </a:t>
            </a:r>
            <a:r>
              <a:rPr lang="en-US" b="1" dirty="0"/>
              <a:t>dentate gyrus</a:t>
            </a:r>
            <a:r>
              <a:rPr lang="en-US" dirty="0"/>
              <a:t>, which receives dense input from the cortex but responds with very sparse activity.</a:t>
            </a:r>
          </a:p>
          <a:p>
            <a:r>
              <a:rPr lang="en-US" dirty="0"/>
              <a:t>Only a few neurons fire for any given experience, and those neurons change depending on the exact combination of inputs.</a:t>
            </a:r>
          </a:p>
          <a:p>
            <a:r>
              <a:rPr lang="en-US" dirty="0"/>
              <a:t>By spreading patterns apart in this way, the brain keeps new memories from blurring into old ones.</a:t>
            </a:r>
          </a:p>
          <a:p>
            <a:endParaRPr lang="en-US" dirty="0"/>
          </a:p>
          <a:p>
            <a:r>
              <a:rPr lang="en-US" dirty="0"/>
              <a:t>Pattern completion is the opposite process.</a:t>
            </a:r>
          </a:p>
          <a:p>
            <a:r>
              <a:rPr lang="en-US" dirty="0"/>
              <a:t>Another hippocampal region, </a:t>
            </a:r>
            <a:r>
              <a:rPr lang="en-US" b="1" dirty="0"/>
              <a:t>CA3</a:t>
            </a:r>
            <a:r>
              <a:rPr lang="en-US" dirty="0"/>
              <a:t>, contains many recurrent connections among its neurons.</a:t>
            </a:r>
          </a:p>
          <a:p>
            <a:r>
              <a:rPr lang="en-US" dirty="0"/>
              <a:t>When a partial cue activates part of a stored pattern, those connections re-activate the rest, filling in the missing details.</a:t>
            </a:r>
          </a:p>
          <a:p>
            <a:r>
              <a:rPr lang="en-US" dirty="0"/>
              <a:t>It’s the brain’s way of recognizing something familiar even from a fragment—like recalling a song from just a few notes.</a:t>
            </a:r>
          </a:p>
          <a:p>
            <a:endParaRPr lang="en-US" dirty="0"/>
          </a:p>
          <a:p>
            <a:r>
              <a:rPr lang="en-US" dirty="0"/>
              <a:t>Together, these mechanisms allow the hippocampus to keep memories distinct yet retrievable.</a:t>
            </a:r>
          </a:p>
          <a:p>
            <a:r>
              <a:rPr lang="en-US" dirty="0"/>
              <a:t>Computationally, they prevent interference and make recall robust even when the input is noisy or degraded.</a:t>
            </a:r>
          </a:p>
          <a:p>
            <a:endParaRPr lang="en-US" dirty="0"/>
          </a:p>
          <a:p>
            <a:r>
              <a:rPr lang="en-US" dirty="0"/>
              <a:t>This balance—between separating patterns and completing them—is one of the brain’s most elegant solutions to the challenge of continual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4CE8E-C475-CF0C-86EF-352FF3F63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7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886A5-8158-D1BE-C95C-B4DFAF35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DC539-0DBE-203C-815A-4B5645129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DCFF0-199D-6E8A-F0D1-70BB2577A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Pattern recognition doesn’t only happen in space—it unfolds in time.</a:t>
            </a:r>
          </a:p>
          <a:p>
            <a:r>
              <a:rPr lang="en-US" dirty="0"/>
              <a:t>To track moving, changing inputs, the brain uses </a:t>
            </a:r>
            <a:r>
              <a:rPr lang="en-US" b="1" dirty="0"/>
              <a:t>recurrent circuits</a:t>
            </a:r>
            <a:r>
              <a:rPr lang="en-US" dirty="0"/>
              <a:t>, </a:t>
            </a:r>
          </a:p>
          <a:p>
            <a:r>
              <a:rPr lang="en-US" dirty="0"/>
              <a:t>	where neurons send information not just forward but also back to earlier stages.</a:t>
            </a:r>
          </a:p>
          <a:p>
            <a:r>
              <a:rPr lang="en-US" dirty="0"/>
              <a:t>These loops allow activity to persist for short periods, </a:t>
            </a:r>
          </a:p>
          <a:p>
            <a:r>
              <a:rPr lang="en-US" dirty="0"/>
              <a:t>	so new input can be compared with what just happened.</a:t>
            </a:r>
          </a:p>
          <a:p>
            <a:endParaRPr lang="en-US" dirty="0"/>
          </a:p>
          <a:p>
            <a:r>
              <a:rPr lang="en-US" dirty="0"/>
              <a:t>Such feedback organization is ancient and widespread.</a:t>
            </a:r>
          </a:p>
          <a:p>
            <a:r>
              <a:rPr lang="en-US" dirty="0"/>
              <a:t>Even in early vertebrates, the spinal cord and brainstem contained recurrent loops </a:t>
            </a:r>
          </a:p>
          <a:p>
            <a:r>
              <a:rPr lang="en-US" dirty="0"/>
              <a:t>	for rhythmic swimming and movement control.</a:t>
            </a:r>
          </a:p>
          <a:p>
            <a:r>
              <a:rPr lang="en-US" dirty="0"/>
              <a:t>The </a:t>
            </a:r>
            <a:r>
              <a:rPr lang="en-US" b="1" dirty="0"/>
              <a:t>cerebellum</a:t>
            </a:r>
            <a:r>
              <a:rPr lang="en-US" dirty="0"/>
              <a:t>, present in all jawed vertebrates, uses similar feedback </a:t>
            </a:r>
          </a:p>
          <a:p>
            <a:r>
              <a:rPr lang="en-US" dirty="0"/>
              <a:t>	to predict the sensory consequences of an action and correct errors when expectations fail.</a:t>
            </a:r>
          </a:p>
          <a:p>
            <a:endParaRPr lang="en-US" dirty="0"/>
          </a:p>
          <a:p>
            <a:r>
              <a:rPr lang="en-US" dirty="0"/>
              <a:t>This architecture supports </a:t>
            </a:r>
            <a:r>
              <a:rPr lang="en-US" b="1" dirty="0"/>
              <a:t>predictive learning</a:t>
            </a:r>
          </a:p>
          <a:p>
            <a:r>
              <a:rPr lang="en-US" b="1" dirty="0"/>
              <a:t>	</a:t>
            </a:r>
            <a:r>
              <a:rPr lang="en-US" dirty="0"/>
              <a:t>—the ability to anticipate what will happen next based on past experience.</a:t>
            </a:r>
          </a:p>
          <a:p>
            <a:r>
              <a:rPr lang="en-US" dirty="0"/>
              <a:t>When the expected and actual inputs differ, that difference signals that the system should learn.</a:t>
            </a:r>
          </a:p>
          <a:p>
            <a:r>
              <a:rPr lang="en-US" dirty="0"/>
              <a:t>In this sense, prediction and error correction are built into the vertebrate brain at every level, from motor control to perception.</a:t>
            </a:r>
          </a:p>
          <a:p>
            <a:endParaRPr lang="en-US" dirty="0"/>
          </a:p>
          <a:p>
            <a:r>
              <a:rPr lang="en-US" dirty="0"/>
              <a:t>What we now call </a:t>
            </a:r>
            <a:r>
              <a:rPr lang="en-US" i="1" dirty="0"/>
              <a:t>predictive coding</a:t>
            </a:r>
            <a:r>
              <a:rPr lang="en-US" dirty="0"/>
              <a:t> in humans and other mammals builds on these same ancient principles</a:t>
            </a:r>
          </a:p>
          <a:p>
            <a:r>
              <a:rPr lang="en-US" dirty="0"/>
              <a:t>	—comparing expectation and input to improve recognition and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55F3F-8F16-3B33-6AD8-6665B5524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5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A673-4034-4B1C-1C53-474FD6A5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FF72E-CE3F-A1CF-8BC6-37D58547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7631D-6919-9739-41AF-8018C2DDE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look at individual senses, it helps to step back and see how sensation itself evolved.</a:t>
            </a:r>
          </a:p>
          <a:p>
            <a:r>
              <a:rPr lang="en-US" dirty="0"/>
              <a:t>The story of pattern recognition begins long before the neocortex—deep in the early vertebrate lineage.</a:t>
            </a:r>
          </a:p>
          <a:p>
            <a:r>
              <a:rPr lang="en-US" dirty="0"/>
              <a:t>From the start, the challenge was the same: how to extract meaningful patterns from an ocean of raw physical energy.</a:t>
            </a:r>
          </a:p>
          <a:p>
            <a:endParaRPr lang="en-US" dirty="0"/>
          </a:p>
          <a:p>
            <a:r>
              <a:rPr lang="en-US" dirty="0"/>
              <a:t>The earliest animals had diffuse sensory cells scattered across the body</a:t>
            </a:r>
          </a:p>
          <a:p>
            <a:r>
              <a:rPr lang="en-US" dirty="0"/>
              <a:t>	—detecting light, pressure, or chemical gradients but without much organization.</a:t>
            </a:r>
          </a:p>
          <a:p>
            <a:r>
              <a:rPr lang="en-US" dirty="0"/>
              <a:t>In vertebrates, these receptors became concentrated into </a:t>
            </a:r>
            <a:r>
              <a:rPr lang="en-US" b="1" dirty="0"/>
              <a:t>specialized sensory organs</a:t>
            </a:r>
            <a:r>
              <a:rPr lang="en-US" dirty="0"/>
              <a:t>: </a:t>
            </a:r>
          </a:p>
          <a:p>
            <a:r>
              <a:rPr lang="en-US" dirty="0"/>
              <a:t>	eyes, ears, lateral lines, olfactory pits, and taste buds.</a:t>
            </a:r>
          </a:p>
          <a:p>
            <a:r>
              <a:rPr lang="en-US" dirty="0"/>
              <a:t>Each organ evolved from the same basic plan</a:t>
            </a:r>
          </a:p>
          <a:p>
            <a:r>
              <a:rPr lang="en-US" dirty="0"/>
              <a:t>	—clusters of receptor cells feeding into arrays of neurons that preserve the spatial or chemical layout of the world.</a:t>
            </a:r>
          </a:p>
          <a:p>
            <a:endParaRPr lang="en-US" dirty="0"/>
          </a:p>
          <a:p>
            <a:r>
              <a:rPr lang="en-US" dirty="0"/>
              <a:t>This was the origin of </a:t>
            </a:r>
            <a:r>
              <a:rPr lang="en-US" b="1" dirty="0"/>
              <a:t>topographic organization</a:t>
            </a:r>
            <a:r>
              <a:rPr lang="en-US" dirty="0"/>
              <a:t>: the idea that nearby receptors map to nearby neurons, </a:t>
            </a:r>
          </a:p>
          <a:p>
            <a:r>
              <a:rPr lang="en-US" dirty="0"/>
              <a:t>	preserving the structure of the stimulus.</a:t>
            </a:r>
          </a:p>
          <a:p>
            <a:r>
              <a:rPr lang="en-US" dirty="0"/>
              <a:t>You can see this in the retina’s layout of light-sensitive cells, in the tonotopic map of sound frequencies in the inner ear, </a:t>
            </a:r>
          </a:p>
          <a:p>
            <a:r>
              <a:rPr lang="en-US" dirty="0"/>
              <a:t>	and in the somatosensory body maps that represent the skin.</a:t>
            </a:r>
          </a:p>
          <a:p>
            <a:endParaRPr lang="en-US" dirty="0"/>
          </a:p>
          <a:p>
            <a:r>
              <a:rPr lang="en-US" dirty="0"/>
              <a:t>These sensory maps are the foundation of vertebrate pattern recognition.</a:t>
            </a:r>
          </a:p>
          <a:p>
            <a:r>
              <a:rPr lang="en-US" dirty="0"/>
              <a:t>They turn distributed energy into organized information</a:t>
            </a:r>
          </a:p>
          <a:p>
            <a:r>
              <a:rPr lang="en-US" dirty="0"/>
              <a:t>	—a spatial or chemical pattern that the rest of the brain can interpret and learn from.</a:t>
            </a:r>
          </a:p>
          <a:p>
            <a:r>
              <a:rPr lang="en-US" dirty="0"/>
              <a:t>From this point on, evolution builds complexity not by inventing new senses, </a:t>
            </a:r>
          </a:p>
          <a:p>
            <a:r>
              <a:rPr lang="en-US" dirty="0"/>
              <a:t>	but by refining these ancient, patterned 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248F3-9029-B9C6-66C8-0926ED68A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937AA-007D-89B2-9109-208CABBB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4BCD6-2523-DCC6-F0B6-B3BC90AD4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F74E7-2F3F-0BD9-9F92-C8D3FD963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Touch begins with the </a:t>
            </a:r>
            <a:r>
              <a:rPr lang="en-US" b="1" dirty="0"/>
              <a:t>mechanoreceptors</a:t>
            </a:r>
            <a:r>
              <a:rPr lang="en-US" dirty="0"/>
              <a:t> embedded in the skin and body surface.</a:t>
            </a:r>
          </a:p>
          <a:p>
            <a:r>
              <a:rPr lang="en-US" dirty="0"/>
              <a:t>These are specialized cells that convert physical deformation into electrical activity</a:t>
            </a:r>
          </a:p>
          <a:p>
            <a:r>
              <a:rPr lang="en-US" dirty="0"/>
              <a:t>	—a process known as </a:t>
            </a:r>
            <a:r>
              <a:rPr lang="en-US" b="1" dirty="0"/>
              <a:t>transduction</a:t>
            </a:r>
            <a:r>
              <a:rPr lang="en-US" dirty="0"/>
              <a:t>.</a:t>
            </a:r>
          </a:p>
          <a:p>
            <a:r>
              <a:rPr lang="en-US" dirty="0"/>
              <a:t>When pressure, stretch, or vibration distorts the cell membrane, </a:t>
            </a:r>
          </a:p>
          <a:p>
            <a:r>
              <a:rPr lang="en-US" b="1" dirty="0"/>
              <a:t>	mechanically gated ion channels</a:t>
            </a:r>
            <a:r>
              <a:rPr lang="en-US" dirty="0"/>
              <a:t> open, allowing charged particles to flow in and trigger a neural impulse.</a:t>
            </a:r>
          </a:p>
          <a:p>
            <a:endParaRPr lang="en-US" dirty="0"/>
          </a:p>
          <a:p>
            <a:r>
              <a:rPr lang="en-US" dirty="0"/>
              <a:t>Different receptor types are tuned to different forms of deformation:</a:t>
            </a:r>
          </a:p>
          <a:p>
            <a:r>
              <a:rPr lang="en-US" dirty="0"/>
              <a:t>some respond best to steady pressure, others to rapid vibration, and still others to the bending of hair follicles.</a:t>
            </a:r>
          </a:p>
          <a:p>
            <a:r>
              <a:rPr lang="en-US" dirty="0"/>
              <a:t>This diversity gives vertebrates sensitivity to texture, motion, and fine detail.</a:t>
            </a:r>
          </a:p>
          <a:p>
            <a:endParaRPr lang="en-US" dirty="0"/>
          </a:p>
          <a:p>
            <a:r>
              <a:rPr lang="en-US" dirty="0"/>
              <a:t>This basic mechanism—mechanical force opening ion channels	</a:t>
            </a:r>
          </a:p>
          <a:p>
            <a:r>
              <a:rPr lang="en-US" dirty="0"/>
              <a:t>	—is </a:t>
            </a:r>
            <a:r>
              <a:rPr lang="en-US" b="1" dirty="0"/>
              <a:t>conserved across all vertebrates</a:t>
            </a:r>
            <a:r>
              <a:rPr lang="en-US" dirty="0"/>
              <a:t> and even found in some invertebrates.</a:t>
            </a:r>
          </a:p>
          <a:p>
            <a:r>
              <a:rPr lang="en-US" dirty="0"/>
              <a:t>It represents one of the most direct forms of sensory translation: </a:t>
            </a:r>
          </a:p>
          <a:p>
            <a:r>
              <a:rPr lang="en-US" dirty="0"/>
              <a:t>	a physical event in the world becoming an electrical signal in the nervous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9B1D2-AA5D-2D7D-210F-EEE93CD5F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3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Pattern Recognition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3: Brain Implementation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8977-5D1E-0DCA-3FEE-F14B54635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A33D303-42B6-EE1A-BB22-DFF59D854D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4AEA5-7215-D8D1-EA28-A488C28F3974}"/>
              </a:ext>
            </a:extLst>
          </p:cNvPr>
          <p:cNvSpPr txBox="1"/>
          <p:nvPr/>
        </p:nvSpPr>
        <p:spPr>
          <a:xfrm>
            <a:off x="6800045" y="1834668"/>
            <a:ext cx="492511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Somatosensation</a:t>
            </a:r>
            <a:r>
              <a:rPr lang="en-US" sz="3200" b="1" dirty="0"/>
              <a:t>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Body geometry preserved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Local feature detection</a:t>
            </a:r>
          </a:p>
        </p:txBody>
      </p:sp>
      <p:pic>
        <p:nvPicPr>
          <p:cNvPr id="7170" name="Picture 2" descr="Touch: Central Processing – Foundations ...">
            <a:extLst>
              <a:ext uri="{FF2B5EF4-FFF2-40B4-BE49-F238E27FC236}">
                <a16:creationId xmlns:a16="http://schemas.microsoft.com/office/drawing/2014/main" id="{D494E440-EC62-DD73-3752-7198CBF42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19907"/>
          <a:stretch>
            <a:fillRect/>
          </a:stretch>
        </p:blipFill>
        <p:spPr bwMode="auto">
          <a:xfrm>
            <a:off x="171719" y="1461179"/>
            <a:ext cx="6170719" cy="321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8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B97B-B25B-EF77-F78E-5F0E4A3E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63C0C0C-1941-1894-44E3-E1F24EE79C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44A57-E70D-E825-555B-0C23A71EB259}"/>
              </a:ext>
            </a:extLst>
          </p:cNvPr>
          <p:cNvSpPr txBox="1"/>
          <p:nvPr/>
        </p:nvSpPr>
        <p:spPr>
          <a:xfrm>
            <a:off x="7614720" y="1358150"/>
            <a:ext cx="40107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Somatosensation</a:t>
            </a:r>
            <a:r>
              <a:rPr lang="en-US" sz="3200" b="1" dirty="0"/>
              <a:t> in 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Spinal and brainstem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Tectum and pallium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Precursors of sensory neocortex</a:t>
            </a:r>
          </a:p>
        </p:txBody>
      </p:sp>
      <p:pic>
        <p:nvPicPr>
          <p:cNvPr id="8196" name="Picture 4" descr="Cortical Homunculus Illustration - Stock Image - C043/2707 - Science Photo  Library">
            <a:extLst>
              <a:ext uri="{FF2B5EF4-FFF2-40B4-BE49-F238E27FC236}">
                <a16:creationId xmlns:a16="http://schemas.microsoft.com/office/drawing/2014/main" id="{1611F0A0-AF3C-951A-05D9-126FB057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6" y="735162"/>
            <a:ext cx="6681028" cy="50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C002-7E8A-83CE-DC77-D86B1273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36772BC-B691-7BCD-ED7A-A7B4ED6CED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277A0-6ECF-E06E-AACB-269B76D692B8}"/>
              </a:ext>
            </a:extLst>
          </p:cNvPr>
          <p:cNvSpPr txBox="1"/>
          <p:nvPr/>
        </p:nvSpPr>
        <p:spPr>
          <a:xfrm>
            <a:off x="5497975" y="2031438"/>
            <a:ext cx="680591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Chemosensory Transduction</a:t>
            </a:r>
          </a:p>
          <a:p>
            <a:r>
              <a:rPr lang="en-US" sz="3200" b="1" dirty="0"/>
              <a:t>for Smell and Taste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Molecular binding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Receptor diversity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Translating chemistry to electricity</a:t>
            </a:r>
          </a:p>
        </p:txBody>
      </p:sp>
      <p:pic>
        <p:nvPicPr>
          <p:cNvPr id="9218" name="Picture 2" descr="Investigation: Taste and Signal Transduction - Biology LibreTexts">
            <a:extLst>
              <a:ext uri="{FF2B5EF4-FFF2-40B4-BE49-F238E27FC236}">
                <a16:creationId xmlns:a16="http://schemas.microsoft.com/office/drawing/2014/main" id="{4FAF3A2E-2281-35A8-3048-3885E37F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9" y="735162"/>
            <a:ext cx="4420718" cy="526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7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FAE0-0E29-A1EF-96FB-527E3004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D66B0FE-E733-6C45-92EA-6ACA2DE750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5DBAB-20A8-5A0D-3A05-F97DDCDC5F64}"/>
              </a:ext>
            </a:extLst>
          </p:cNvPr>
          <p:cNvSpPr txBox="1"/>
          <p:nvPr/>
        </p:nvSpPr>
        <p:spPr>
          <a:xfrm>
            <a:off x="7495503" y="1426131"/>
            <a:ext cx="43061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Chemosensory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Olfactory bulb and glomeruli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Topographic organization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Distributed representations</a:t>
            </a:r>
          </a:p>
        </p:txBody>
      </p:sp>
      <p:pic>
        <p:nvPicPr>
          <p:cNvPr id="10242" name="Picture 2" descr="8 Ontogenesis and characteristics of the glomerular map in the... |  Download Scientific Diagram">
            <a:extLst>
              <a:ext uri="{FF2B5EF4-FFF2-40B4-BE49-F238E27FC236}">
                <a16:creationId xmlns:a16="http://schemas.microsoft.com/office/drawing/2014/main" id="{0267192C-F7C7-A709-8557-251ABD85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2" y="978795"/>
            <a:ext cx="6805915" cy="44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BAB6-2AE8-91E6-3E50-EE7CE52A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B253508-2F09-8EED-2FF7-57BD05D12A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0A945-7B43-C8C9-1301-BAC9F9C389A0}"/>
              </a:ext>
            </a:extLst>
          </p:cNvPr>
          <p:cNvSpPr txBox="1"/>
          <p:nvPr/>
        </p:nvSpPr>
        <p:spPr>
          <a:xfrm>
            <a:off x="6400800" y="1902650"/>
            <a:ext cx="5478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Chemosensory Brain Pathways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olfactory bulb to pallium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Taste and internal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Precursors of emotion and memory</a:t>
            </a:r>
          </a:p>
        </p:txBody>
      </p:sp>
      <p:pic>
        <p:nvPicPr>
          <p:cNvPr id="11266" name="Picture 2" descr="Taste and Smell">
            <a:extLst>
              <a:ext uri="{FF2B5EF4-FFF2-40B4-BE49-F238E27FC236}">
                <a16:creationId xmlns:a16="http://schemas.microsoft.com/office/drawing/2014/main" id="{2181376E-6849-E2CB-23D7-7F29527A5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13077"/>
          <a:stretch>
            <a:fillRect/>
          </a:stretch>
        </p:blipFill>
        <p:spPr bwMode="auto">
          <a:xfrm>
            <a:off x="193183" y="918246"/>
            <a:ext cx="6027312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38142-2485-4280-31AC-1601F5A09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730FEF2-363B-DBDD-E2FD-518D4E55CD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9F865-B521-4AED-E38D-F06CC0040573}"/>
              </a:ext>
            </a:extLst>
          </p:cNvPr>
          <p:cNvSpPr txBox="1"/>
          <p:nvPr/>
        </p:nvSpPr>
        <p:spPr>
          <a:xfrm>
            <a:off x="9118242" y="735162"/>
            <a:ext cx="29479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Retinal Transduction: Turning Light into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Photoreceptors and opsins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to electricity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Preserving spatial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2290" name="Picture 2" descr="Light Transduction and Dark Adaptation – Introduction to Sensation and  Perception">
            <a:extLst>
              <a:ext uri="{FF2B5EF4-FFF2-40B4-BE49-F238E27FC236}">
                <a16:creationId xmlns:a16="http://schemas.microsoft.com/office/drawing/2014/main" id="{B7E7EFAE-34BB-521A-80BA-4CE17D40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9" y="827727"/>
            <a:ext cx="8212428" cy="45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66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3B54A-82EA-FDA7-F545-9D5D9880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B7B22F9-0E88-601B-FB42-BEF21636BE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24CA4-FD2C-4DF6-9BDA-F65CA55B8D17}"/>
              </a:ext>
            </a:extLst>
          </p:cNvPr>
          <p:cNvSpPr txBox="1"/>
          <p:nvPr/>
        </p:nvSpPr>
        <p:spPr>
          <a:xfrm>
            <a:off x="9002332" y="960046"/>
            <a:ext cx="29994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Retinal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Layered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Lateral inhibition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Edge and contrast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Light Transduction and Dark Adaptation – Introduction to Sensation and  Perception">
            <a:extLst>
              <a:ext uri="{FF2B5EF4-FFF2-40B4-BE49-F238E27FC236}">
                <a16:creationId xmlns:a16="http://schemas.microsoft.com/office/drawing/2014/main" id="{90842E97-4D02-92C1-B118-6740E52D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9" y="827727"/>
            <a:ext cx="8212428" cy="45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9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6F4F-5CD5-0C7C-5827-21F5E6B9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BEBE8BB-3BF3-608F-2BC8-6D77F3DACA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74710-201A-5AC4-C89A-8805393C2DD6}"/>
              </a:ext>
            </a:extLst>
          </p:cNvPr>
          <p:cNvSpPr txBox="1"/>
          <p:nvPr/>
        </p:nvSpPr>
        <p:spPr>
          <a:xfrm>
            <a:off x="7495504" y="1277781"/>
            <a:ext cx="43390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Early Brain Processing of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Routing through the tectum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maps and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Precursors of cortical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4338" name="Picture 2" descr="The Visual Pathways: Roadmaps and impacts following brain injury |  Scarsdale Optometrist | Dr. Samantha Slotnick | (914) 874-1177">
            <a:extLst>
              <a:ext uri="{FF2B5EF4-FFF2-40B4-BE49-F238E27FC236}">
                <a16:creationId xmlns:a16="http://schemas.microsoft.com/office/drawing/2014/main" id="{2EF0F62A-C31B-CE39-D26B-83D4E1C9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6" y="825994"/>
            <a:ext cx="6662670" cy="49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1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4EEB-AAAA-6E28-56F2-B56A4F1A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311F794-6774-02BA-F893-F03564E52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171C0-8A75-32C9-7D03-D86904E7DB60}"/>
              </a:ext>
            </a:extLst>
          </p:cNvPr>
          <p:cNvSpPr txBox="1"/>
          <p:nvPr/>
        </p:nvSpPr>
        <p:spPr>
          <a:xfrm>
            <a:off x="8487177" y="1938840"/>
            <a:ext cx="34115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Auditory Transduction: </a:t>
            </a:r>
            <a:br>
              <a:rPr lang="en-US" sz="3000" b="1" dirty="0"/>
            </a:br>
            <a:r>
              <a:rPr lang="en-US" sz="3000" b="1" dirty="0"/>
              <a:t>From Lateral Line to Hair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Hair cells and vibration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From water to 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Evolutionary tinkering</a:t>
            </a:r>
          </a:p>
        </p:txBody>
      </p:sp>
      <p:pic>
        <p:nvPicPr>
          <p:cNvPr id="15362" name="Picture 2" descr="Ear: Anatomy, Facts &amp; Function">
            <a:extLst>
              <a:ext uri="{FF2B5EF4-FFF2-40B4-BE49-F238E27FC236}">
                <a16:creationId xmlns:a16="http://schemas.microsoft.com/office/drawing/2014/main" id="{69758339-BC2F-BEAD-5F9B-2A0FC91E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82" y="758912"/>
            <a:ext cx="4088783" cy="577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The Lateral Line | White Shark Projects">
            <a:extLst>
              <a:ext uri="{FF2B5EF4-FFF2-40B4-BE49-F238E27FC236}">
                <a16:creationId xmlns:a16="http://schemas.microsoft.com/office/drawing/2014/main" id="{1EA6F0C8-5C4C-689B-CE50-B6DDA944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538"/>
            <a:ext cx="4502989" cy="27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0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C25C-16F2-3FB1-F818-506BDDC7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152F2BD-03D1-AA79-F643-5B3EA88C38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18F48-4D55-8D4B-8962-32221511036F}"/>
              </a:ext>
            </a:extLst>
          </p:cNvPr>
          <p:cNvSpPr txBox="1"/>
          <p:nvPr/>
        </p:nvSpPr>
        <p:spPr>
          <a:xfrm>
            <a:off x="7173531" y="1938840"/>
            <a:ext cx="47252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Auditory Neural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Frequency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coding of sound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Conserved neural logic</a:t>
            </a:r>
          </a:p>
        </p:txBody>
      </p:sp>
      <p:pic>
        <p:nvPicPr>
          <p:cNvPr id="16386" name="Picture 2" descr="Place Coding and Time Coding – Introduction to Sensation and Perception">
            <a:extLst>
              <a:ext uri="{FF2B5EF4-FFF2-40B4-BE49-F238E27FC236}">
                <a16:creationId xmlns:a16="http://schemas.microsoft.com/office/drawing/2014/main" id="{8BD1E21F-68CB-7A31-1536-4D1A4311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8" y="1048716"/>
            <a:ext cx="5984677" cy="45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0" y="882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Reading Check 7-3.            Password</a:t>
            </a:r>
            <a:r>
              <a:rPr lang="en-US" sz="3200" dirty="0"/>
              <a:t>: </a:t>
            </a:r>
            <a:r>
              <a:rPr lang="en-US" sz="3200" dirty="0" err="1"/>
              <a:t>srn</a:t>
            </a:r>
            <a:r>
              <a:rPr lang="en-US" sz="3200" dirty="0"/>
              <a:t>             </a:t>
            </a:r>
            <a:r>
              <a:rPr lang="en-US" sz="3200" b="1" dirty="0"/>
              <a:t>Question</a:t>
            </a:r>
            <a:r>
              <a:rPr lang="en-US" sz="3200" dirty="0"/>
              <a:t>: Explain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263CA-B31B-C7AA-FBA0-537A330A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4" y="807151"/>
            <a:ext cx="6254096" cy="4585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A2E10-80C0-335A-6F49-5C3D2B301912}"/>
              </a:ext>
            </a:extLst>
          </p:cNvPr>
          <p:cNvSpPr txBox="1"/>
          <p:nvPr/>
        </p:nvSpPr>
        <p:spPr>
          <a:xfrm>
            <a:off x="2045112" y="5526404"/>
            <a:ext cx="8942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effectLst/>
                <a:latin typeface="DejaVuLGCSans"/>
              </a:rPr>
              <a:t>MANYYEARSAGOABOYANDGIRLLIVEDBYTHESEA 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F575B-12F8-4554-C5B3-E663B32BD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8" y="746821"/>
            <a:ext cx="5056361" cy="48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1D06E-E86D-D131-1E32-56850A4C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1635419-5098-839A-FE2D-AF646A67C7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EF812-E184-F0B1-C6A5-FDBC3CA634DE}"/>
              </a:ext>
            </a:extLst>
          </p:cNvPr>
          <p:cNvSpPr txBox="1"/>
          <p:nvPr/>
        </p:nvSpPr>
        <p:spPr>
          <a:xfrm>
            <a:off x="922986" y="735162"/>
            <a:ext cx="112690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Auditory Brain Integration: Sound, Space, and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Brainstem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Tectal</a:t>
            </a:r>
            <a:r>
              <a:rPr lang="en-US" sz="2400" dirty="0"/>
              <a:t>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From reflex to perception</a:t>
            </a:r>
          </a:p>
        </p:txBody>
      </p:sp>
      <p:pic>
        <p:nvPicPr>
          <p:cNvPr id="17410" name="Picture 2" descr="The Auditory Pathway - Structures of the Ear - Auditory Transduction -  TeachMeAnatomy">
            <a:extLst>
              <a:ext uri="{FF2B5EF4-FFF2-40B4-BE49-F238E27FC236}">
                <a16:creationId xmlns:a16="http://schemas.microsoft.com/office/drawing/2014/main" id="{B0920CA5-008B-BC52-E625-10FDC171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2427932"/>
            <a:ext cx="9481196" cy="45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3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7B05D-5FC8-803E-1579-FA96888B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DA02276-5368-F141-06D8-DB68A3F20B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26BA1-1E6F-2FCC-0A8D-80959133199C}"/>
              </a:ext>
            </a:extLst>
          </p:cNvPr>
          <p:cNvSpPr txBox="1"/>
          <p:nvPr/>
        </p:nvSpPr>
        <p:spPr>
          <a:xfrm>
            <a:off x="6233375" y="1938840"/>
            <a:ext cx="5665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Conserved Brain Systems for Pattern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Shared neural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Functional 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across systems</a:t>
            </a:r>
          </a:p>
        </p:txBody>
      </p:sp>
      <p:pic>
        <p:nvPicPr>
          <p:cNvPr id="18434" name="Picture 2" descr="Studies Show Fish Brains Are Not So Different Than Human Brains - Awesome  Ocean">
            <a:extLst>
              <a:ext uri="{FF2B5EF4-FFF2-40B4-BE49-F238E27FC236}">
                <a16:creationId xmlns:a16="http://schemas.microsoft.com/office/drawing/2014/main" id="{E0B316B0-0B5D-D07F-00B9-55CDA267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" y="607454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A27E-EDBD-A4A3-853B-DF333530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E441DD6-B87B-345A-3C4D-72F24D2B6F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14C31-D210-3355-166C-40B12BDB61EC}"/>
              </a:ext>
            </a:extLst>
          </p:cNvPr>
          <p:cNvSpPr txBox="1"/>
          <p:nvPr/>
        </p:nvSpPr>
        <p:spPr>
          <a:xfrm>
            <a:off x="6233375" y="1938840"/>
            <a:ext cx="5665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Basal Ganglia and Context–Action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from reward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Selecting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Contextual pattern recognition</a:t>
            </a:r>
          </a:p>
        </p:txBody>
      </p:sp>
      <p:pic>
        <p:nvPicPr>
          <p:cNvPr id="19458" name="Picture 2" descr="Cerebral White Matter and Gray Matter and Basal Ganglia - Antranik Kizirian">
            <a:extLst>
              <a:ext uri="{FF2B5EF4-FFF2-40B4-BE49-F238E27FC236}">
                <a16:creationId xmlns:a16="http://schemas.microsoft.com/office/drawing/2014/main" id="{AB3E24FA-38EC-CBBF-E9BA-EE56CEE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8" y="1455312"/>
            <a:ext cx="5288506" cy="37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63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42FB-B1F8-AE82-A1F5-C6C8AD71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667EB1F-41A2-479F-E532-13F698D970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B516D-397D-226C-1C3F-803605C29F78}"/>
              </a:ext>
            </a:extLst>
          </p:cNvPr>
          <p:cNvSpPr txBox="1"/>
          <p:nvPr/>
        </p:nvSpPr>
        <p:spPr>
          <a:xfrm>
            <a:off x="7688687" y="1938840"/>
            <a:ext cx="42100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Thalamus and Sensory Gating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Filtering and 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and coordination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pattern control</a:t>
            </a:r>
          </a:p>
        </p:txBody>
      </p:sp>
      <p:pic>
        <p:nvPicPr>
          <p:cNvPr id="20482" name="Picture 2" descr="Thalamus and Functions of it">
            <a:extLst>
              <a:ext uri="{FF2B5EF4-FFF2-40B4-BE49-F238E27FC236}">
                <a16:creationId xmlns:a16="http://schemas.microsoft.com/office/drawing/2014/main" id="{05F94BB4-D7E4-4485-0CA2-23C6B90C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" y="901521"/>
            <a:ext cx="7391004" cy="48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8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AF812-55CE-855C-9117-5446666F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C84FF95-43BE-41B2-7334-CA7D76E5BA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E4E0E-C82E-266A-9824-E0C78F13ABA5}"/>
              </a:ext>
            </a:extLst>
          </p:cNvPr>
          <p:cNvSpPr txBox="1"/>
          <p:nvPr/>
        </p:nvSpPr>
        <p:spPr>
          <a:xfrm>
            <a:off x="7147775" y="1938840"/>
            <a:ext cx="4751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Cerebellum and Predictive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from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and coordination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Anticipating outcomes</a:t>
            </a:r>
          </a:p>
        </p:txBody>
      </p:sp>
      <p:pic>
        <p:nvPicPr>
          <p:cNvPr id="21506" name="Picture 2" descr="The cerebellar system">
            <a:extLst>
              <a:ext uri="{FF2B5EF4-FFF2-40B4-BE49-F238E27FC236}">
                <a16:creationId xmlns:a16="http://schemas.microsoft.com/office/drawing/2014/main" id="{69A674D2-D5BC-7D1C-828D-DA447467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" y="851072"/>
            <a:ext cx="6747903" cy="49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00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2F1C3-B1B7-0CBD-991A-6BA70B0A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1C2F32-201B-27DB-67DB-D866DA2750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9A216-79B9-76BA-72FC-6E33503CC429}"/>
              </a:ext>
            </a:extLst>
          </p:cNvPr>
          <p:cNvSpPr txBox="1"/>
          <p:nvPr/>
        </p:nvSpPr>
        <p:spPr>
          <a:xfrm>
            <a:off x="6572518" y="2210275"/>
            <a:ext cx="53862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Cortex and Pallium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Integrating across modalities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Flexible abstraction</a:t>
            </a:r>
          </a:p>
        </p:txBody>
      </p:sp>
      <p:pic>
        <p:nvPicPr>
          <p:cNvPr id="22530" name="Picture 2" descr="Animal organs. Nervous system. Pallium. Atlas of plant and animal histology.">
            <a:extLst>
              <a:ext uri="{FF2B5EF4-FFF2-40B4-BE49-F238E27FC236}">
                <a16:creationId xmlns:a16="http://schemas.microsoft.com/office/drawing/2014/main" id="{A6579A0B-BD32-D5A8-7DF6-296F5B91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1" y="1478118"/>
            <a:ext cx="6049245" cy="39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9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6657F-43B1-B3BF-C554-A9DF01F8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3AEEC9A-E792-AFAD-99E2-92B8F4508B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10B78-7ED7-1EE0-404B-C0F1E7E2242B}"/>
              </a:ext>
            </a:extLst>
          </p:cNvPr>
          <p:cNvSpPr txBox="1"/>
          <p:nvPr/>
        </p:nvSpPr>
        <p:spPr>
          <a:xfrm>
            <a:off x="6096000" y="2158759"/>
            <a:ext cx="538625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Vertebrate Pattern-Recognition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Distributed and hierarchical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Predictive and adaptive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Unified design principles</a:t>
            </a:r>
          </a:p>
        </p:txBody>
      </p:sp>
      <p:pic>
        <p:nvPicPr>
          <p:cNvPr id="3" name="Picture 2" descr="Studies Show Fish Brains Are Not So Different Than Human Brains - Awesome  Ocean">
            <a:extLst>
              <a:ext uri="{FF2B5EF4-FFF2-40B4-BE49-F238E27FC236}">
                <a16:creationId xmlns:a16="http://schemas.microsoft.com/office/drawing/2014/main" id="{EB722446-A4DE-904D-4649-F8475C0E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5" y="676699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6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DC82-AE57-FE64-E903-E0C098AA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1341802-23B6-5E2D-259F-0D795AAB6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18609-ABDD-B3F2-23C7-B28731F0AA5B}"/>
              </a:ext>
            </a:extLst>
          </p:cNvPr>
          <p:cNvSpPr txBox="1"/>
          <p:nvPr/>
        </p:nvSpPr>
        <p:spPr>
          <a:xfrm>
            <a:off x="5569528" y="995056"/>
            <a:ext cx="62622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Shared computational motifs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Evolutionary continuity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Brains as learning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3200" b="1" dirty="0"/>
              <a:t>Up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Curiosity, exploration, and the explore–exploit tradeoff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88E2C-BEB6-98A9-AACF-4C95823A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4981547" y="1336956"/>
            <a:ext cx="6976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The problems of pattern recognition, and algorithms for dealing with those problems</a:t>
            </a:r>
          </a:p>
          <a:p>
            <a:endParaRPr lang="en-US" sz="3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brain systems implement those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mechanisms, sensory systems, and brain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1C29-E8F0-F1E5-2BA8-0959912A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639D934-2142-2D0E-5B3D-32A06486B6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F3AE9-E969-F712-F68B-D3C3C58B69E1}"/>
              </a:ext>
            </a:extLst>
          </p:cNvPr>
          <p:cNvSpPr txBox="1"/>
          <p:nvPr/>
        </p:nvSpPr>
        <p:spPr>
          <a:xfrm>
            <a:off x="6597569" y="2077736"/>
            <a:ext cx="53938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Distributed and Sparse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Patterns across populations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Sparse activation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Efficiency and robustness</a:t>
            </a:r>
          </a:p>
        </p:txBody>
      </p:sp>
      <p:pic>
        <p:nvPicPr>
          <p:cNvPr id="1026" name="Picture 2" descr="Brain vs Computer: Principles of ...">
            <a:extLst>
              <a:ext uri="{FF2B5EF4-FFF2-40B4-BE49-F238E27FC236}">
                <a16:creationId xmlns:a16="http://schemas.microsoft.com/office/drawing/2014/main" id="{028EBB4C-7A31-2594-F524-35586724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4" r="49895"/>
          <a:stretch>
            <a:fillRect/>
          </a:stretch>
        </p:blipFill>
        <p:spPr bwMode="auto">
          <a:xfrm>
            <a:off x="541189" y="735162"/>
            <a:ext cx="3683081" cy="26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ain vs Computer: Principles of ...">
            <a:extLst>
              <a:ext uri="{FF2B5EF4-FFF2-40B4-BE49-F238E27FC236}">
                <a16:creationId xmlns:a16="http://schemas.microsoft.com/office/drawing/2014/main" id="{821A0F72-AE25-46D4-675A-805821BB9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5" t="18904" b="8837"/>
          <a:stretch>
            <a:fillRect/>
          </a:stretch>
        </p:blipFill>
        <p:spPr bwMode="auto">
          <a:xfrm>
            <a:off x="541189" y="3158166"/>
            <a:ext cx="3953538" cy="254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6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19D4F-9498-A2D0-327E-AFB9547DD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6012C0B-2E4D-8049-55DC-8171C927FA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742AA-395C-F611-92E6-A82D683B6512}"/>
              </a:ext>
            </a:extLst>
          </p:cNvPr>
          <p:cNvSpPr txBox="1"/>
          <p:nvPr/>
        </p:nvSpPr>
        <p:spPr>
          <a:xfrm>
            <a:off x="7109137" y="2077736"/>
            <a:ext cx="488223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Hierarchical Representation and Abstraction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to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combinations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Abstraction and invariance</a:t>
            </a:r>
          </a:p>
        </p:txBody>
      </p:sp>
      <p:pic>
        <p:nvPicPr>
          <p:cNvPr id="2050" name="Picture 2" descr="Deep neural networks help us read your mind. | NeuWrite San Diego">
            <a:extLst>
              <a:ext uri="{FF2B5EF4-FFF2-40B4-BE49-F238E27FC236}">
                <a16:creationId xmlns:a16="http://schemas.microsoft.com/office/drawing/2014/main" id="{22C8C7C3-C723-C820-754F-2E7BD213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5" y="1342574"/>
            <a:ext cx="6094068" cy="40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1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264EA-4E65-4825-655D-8C01016DE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3020BFD-E209-0CF2-D827-ED24526376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9D64-FC23-8216-44F6-33BF93213D58}"/>
              </a:ext>
            </a:extLst>
          </p:cNvPr>
          <p:cNvSpPr txBox="1"/>
          <p:nvPr/>
        </p:nvSpPr>
        <p:spPr>
          <a:xfrm>
            <a:off x="6787165" y="1938840"/>
            <a:ext cx="52364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Pattern Separation and 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Keeping memories distinct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Filling in missing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Hippocampal mechanisms</a:t>
            </a:r>
          </a:p>
        </p:txBody>
      </p:sp>
      <p:pic>
        <p:nvPicPr>
          <p:cNvPr id="3074" name="Picture 2" descr="Pattern completion: a set of neocortical patterns activated by a... |  Download Scientific Diagram">
            <a:extLst>
              <a:ext uri="{FF2B5EF4-FFF2-40B4-BE49-F238E27FC236}">
                <a16:creationId xmlns:a16="http://schemas.microsoft.com/office/drawing/2014/main" id="{AB638A6A-D4FD-52FA-D19C-D7B50907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16" y="901233"/>
            <a:ext cx="5673702" cy="42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83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2C6D-E458-D1D2-A72A-A04521F2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9E9AC26-98B7-B214-91E6-2BB963A64D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99E98-3AA5-46BE-60D6-4F2B2879D480}"/>
              </a:ext>
            </a:extLst>
          </p:cNvPr>
          <p:cNvSpPr txBox="1"/>
          <p:nvPr/>
        </p:nvSpPr>
        <p:spPr>
          <a:xfrm>
            <a:off x="7753082" y="1938840"/>
            <a:ext cx="41456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Recurrent and Predictive Dynamics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Prediction and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over time</a:t>
            </a:r>
          </a:p>
        </p:txBody>
      </p:sp>
      <p:pic>
        <p:nvPicPr>
          <p:cNvPr id="3" name="Picture 2" descr="Introduction to Neurons and Neuronal Networks | Section 1, Intro Chapter |  Neuroscience Online: An Electronic Textbook for the Neurosciences |  Department of Neurobiology and Anatomy - The University of Texas Medical  School at Houston">
            <a:extLst>
              <a:ext uri="{FF2B5EF4-FFF2-40B4-BE49-F238E27FC236}">
                <a16:creationId xmlns:a16="http://schemas.microsoft.com/office/drawing/2014/main" id="{0187681D-3012-3538-E23A-B1E27ABBD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1" y="1027735"/>
            <a:ext cx="7054828" cy="480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5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0416-8ABE-D544-2059-DBC9C58B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F6381A1-0554-6EDC-9012-202D24C7B2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D2980-5A01-4F52-C567-DD99502D0778}"/>
              </a:ext>
            </a:extLst>
          </p:cNvPr>
          <p:cNvSpPr txBox="1"/>
          <p:nvPr/>
        </p:nvSpPr>
        <p:spPr>
          <a:xfrm>
            <a:off x="8255357" y="1778253"/>
            <a:ext cx="3807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Sensory Evolution: From Detection to Pattern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Ancient origins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Specialized organs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Topographic organization</a:t>
            </a:r>
          </a:p>
        </p:txBody>
      </p:sp>
      <p:pic>
        <p:nvPicPr>
          <p:cNvPr id="5124" name="Picture 4" descr="Evolution of fish - Wikipedia">
            <a:extLst>
              <a:ext uri="{FF2B5EF4-FFF2-40B4-BE49-F238E27FC236}">
                <a16:creationId xmlns:a16="http://schemas.microsoft.com/office/drawing/2014/main" id="{2776D2C2-68DA-7548-DB1C-3CBA0D0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933221"/>
            <a:ext cx="7225049" cy="4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2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D6E9B-BBBD-4FA5-8DD1-445201A5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BC4CFC-BC10-990D-8C06-804EB5C3E9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14C23-4698-752F-5FAE-C969EBAE0B3D}"/>
              </a:ext>
            </a:extLst>
          </p:cNvPr>
          <p:cNvSpPr txBox="1"/>
          <p:nvPr/>
        </p:nvSpPr>
        <p:spPr>
          <a:xfrm>
            <a:off x="6903076" y="1139209"/>
            <a:ext cx="48220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Somatosensory Transduction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Physical deformation → electrical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Ion channels and receptor diversity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surface contact to neural code</a:t>
            </a:r>
          </a:p>
        </p:txBody>
      </p:sp>
      <p:pic>
        <p:nvPicPr>
          <p:cNvPr id="6146" name="Picture 2" descr="36.2: Sensory Processes - Transduction and Perception - Biology LibreTexts">
            <a:extLst>
              <a:ext uri="{FF2B5EF4-FFF2-40B4-BE49-F238E27FC236}">
                <a16:creationId xmlns:a16="http://schemas.microsoft.com/office/drawing/2014/main" id="{23EB40A9-A46F-4B03-B08D-54109A16D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5" y="735162"/>
            <a:ext cx="5933297" cy="52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1468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28322</TotalTime>
  <Words>6659</Words>
  <Application>Microsoft Macintosh PowerPoint</Application>
  <PresentationFormat>Widescreen</PresentationFormat>
  <Paragraphs>650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DejaVuLGCSans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467</cp:revision>
  <cp:lastPrinted>2025-10-09T14:05:25Z</cp:lastPrinted>
  <dcterms:created xsi:type="dcterms:W3CDTF">2022-08-22T20:35:14Z</dcterms:created>
  <dcterms:modified xsi:type="dcterms:W3CDTF">2025-10-10T19:10:09Z</dcterms:modified>
</cp:coreProperties>
</file>